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comment1.xml" ContentType="application/vnd.openxmlformats-officedocument.presentationml.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256" r:id="rId2"/>
    <p:sldId id="396" r:id="rId3"/>
    <p:sldId id="399" r:id="rId4"/>
    <p:sldId id="425" r:id="rId5"/>
    <p:sldId id="469" r:id="rId6"/>
    <p:sldId id="265" r:id="rId7"/>
    <p:sldId id="266" r:id="rId8"/>
    <p:sldId id="287" r:id="rId9"/>
    <p:sldId id="286" r:id="rId10"/>
    <p:sldId id="449" r:id="rId11"/>
    <p:sldId id="289" r:id="rId12"/>
    <p:sldId id="291" r:id="rId13"/>
    <p:sldId id="259" r:id="rId14"/>
    <p:sldId id="272" r:id="rId15"/>
    <p:sldId id="273" r:id="rId16"/>
    <p:sldId id="262" r:id="rId17"/>
    <p:sldId id="300" r:id="rId18"/>
    <p:sldId id="261" r:id="rId19"/>
    <p:sldId id="416" r:id="rId20"/>
    <p:sldId id="473" r:id="rId21"/>
    <p:sldId id="410" r:id="rId22"/>
    <p:sldId id="296" r:id="rId23"/>
    <p:sldId id="264" r:id="rId24"/>
    <p:sldId id="431" r:id="rId25"/>
    <p:sldId id="283" r:id="rId26"/>
    <p:sldId id="297" r:id="rId27"/>
    <p:sldId id="298" r:id="rId28"/>
    <p:sldId id="421" r:id="rId29"/>
    <p:sldId id="417" r:id="rId30"/>
    <p:sldId id="494" r:id="rId31"/>
    <p:sldId id="423" r:id="rId32"/>
    <p:sldId id="485" r:id="rId33"/>
    <p:sldId id="486" r:id="rId34"/>
    <p:sldId id="370" r:id="rId35"/>
    <p:sldId id="414" r:id="rId36"/>
    <p:sldId id="488" r:id="rId37"/>
    <p:sldId id="490" r:id="rId38"/>
    <p:sldId id="393" r:id="rId39"/>
    <p:sldId id="491" r:id="rId40"/>
    <p:sldId id="493" r:id="rId41"/>
    <p:sldId id="412" r:id="rId42"/>
    <p:sldId id="267" r:id="rId43"/>
    <p:sldId id="474" r:id="rId44"/>
    <p:sldId id="292" r:id="rId45"/>
    <p:sldId id="274" r:id="rId46"/>
    <p:sldId id="404" r:id="rId47"/>
    <p:sldId id="400" r:id="rId48"/>
    <p:sldId id="413" r:id="rId49"/>
    <p:sldId id="415" r:id="rId50"/>
    <p:sldId id="442" r:id="rId51"/>
    <p:sldId id="481" r:id="rId52"/>
    <p:sldId id="441" r:id="rId53"/>
    <p:sldId id="443" r:id="rId54"/>
    <p:sldId id="479" r:id="rId55"/>
    <p:sldId id="476" r:id="rId56"/>
    <p:sldId id="480" r:id="rId57"/>
    <p:sldId id="477" r:id="rId58"/>
    <p:sldId id="478" r:id="rId59"/>
    <p:sldId id="284" r:id="rId60"/>
    <p:sldId id="424" r:id="rId61"/>
    <p:sldId id="268" r:id="rId62"/>
    <p:sldId id="422" r:id="rId63"/>
    <p:sldId id="271" r:id="rId64"/>
    <p:sldId id="495" r:id="rId65"/>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rley Marquardt" initials="SM" lastIdx="2" clrIdx="0">
    <p:extLst>
      <p:ext uri="{19B8F6BF-5375-455C-9EA6-DF929625EA0E}">
        <p15:presenceInfo xmlns:p15="http://schemas.microsoft.com/office/powerpoint/2012/main" userId="68fbd07e99e0e6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B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5" autoAdjust="0"/>
    <p:restoredTop sz="83421" autoAdjust="0"/>
  </p:normalViewPr>
  <p:slideViewPr>
    <p:cSldViewPr snapToGrid="0">
      <p:cViewPr varScale="1">
        <p:scale>
          <a:sx n="75" d="100"/>
          <a:sy n="75" d="100"/>
        </p:scale>
        <p:origin x="762" y="60"/>
      </p:cViewPr>
      <p:guideLst/>
    </p:cSldViewPr>
  </p:slideViewPr>
  <p:notesTextViewPr>
    <p:cViewPr>
      <p:scale>
        <a:sx n="3" d="2"/>
        <a:sy n="3" d="2"/>
      </p:scale>
      <p:origin x="0" y="0"/>
    </p:cViewPr>
  </p:notesTextViewPr>
  <p:sorterViewPr>
    <p:cViewPr>
      <p:scale>
        <a:sx n="100" d="100"/>
        <a:sy n="100" d="100"/>
      </p:scale>
      <p:origin x="0" y="-13788"/>
    </p:cViewPr>
  </p:sorterViewPr>
  <p:notesViewPr>
    <p:cSldViewPr snapToGrid="0">
      <p:cViewPr varScale="1">
        <p:scale>
          <a:sx n="57" d="100"/>
          <a:sy n="57" d="100"/>
        </p:scale>
        <p:origin x="3066"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30T14:37:48.215" idx="2">
    <p:pos x="10" y="10"/>
    <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1A8AB2-0113-49AD-8BDA-15B63F11362B}"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1756193E-6C03-4BDA-A5AB-A98939CBC0C3}">
      <dgm:prSet phldrT="[Text]"/>
      <dgm:spPr/>
      <dgm:t>
        <a:bodyPr/>
        <a:lstStyle/>
        <a:p>
          <a:r>
            <a:rPr lang="en-US" dirty="0"/>
            <a:t>RRP</a:t>
          </a:r>
        </a:p>
      </dgm:t>
    </dgm:pt>
    <dgm:pt modelId="{6FDDAA95-C326-4E39-BC2E-CF50C968B2E8}" type="parTrans" cxnId="{355B6EF2-FA4E-47FE-AD63-03A4276ED4C7}">
      <dgm:prSet/>
      <dgm:spPr/>
      <dgm:t>
        <a:bodyPr/>
        <a:lstStyle/>
        <a:p>
          <a:endParaRPr lang="en-US"/>
        </a:p>
      </dgm:t>
    </dgm:pt>
    <dgm:pt modelId="{E286228E-565C-4863-870F-3DC71F1A63D2}" type="sibTrans" cxnId="{355B6EF2-FA4E-47FE-AD63-03A4276ED4C7}">
      <dgm:prSet/>
      <dgm:spPr/>
      <dgm:t>
        <a:bodyPr/>
        <a:lstStyle/>
        <a:p>
          <a:endParaRPr lang="en-US"/>
        </a:p>
      </dgm:t>
    </dgm:pt>
    <dgm:pt modelId="{E0E2CE08-C78A-404D-A947-427AF26C3129}">
      <dgm:prSet phldrT="[Text]"/>
      <dgm:spPr/>
      <dgm:t>
        <a:bodyPr/>
        <a:lstStyle/>
        <a:p>
          <a:r>
            <a:rPr lang="en-US" dirty="0"/>
            <a:t>PUBLIC</a:t>
          </a:r>
        </a:p>
      </dgm:t>
    </dgm:pt>
    <dgm:pt modelId="{0A7B6D3F-831F-48A1-A441-662DAF1310C2}" type="parTrans" cxnId="{2CC39532-BB33-41F7-BE6F-910EB748034F}">
      <dgm:prSet/>
      <dgm:spPr/>
      <dgm:t>
        <a:bodyPr/>
        <a:lstStyle/>
        <a:p>
          <a:endParaRPr lang="en-US"/>
        </a:p>
      </dgm:t>
    </dgm:pt>
    <dgm:pt modelId="{10FDFEE6-B5AB-40DB-9EE1-518E77FB02B8}" type="sibTrans" cxnId="{2CC39532-BB33-41F7-BE6F-910EB748034F}">
      <dgm:prSet/>
      <dgm:spPr/>
      <dgm:t>
        <a:bodyPr/>
        <a:lstStyle/>
        <a:p>
          <a:endParaRPr lang="en-US"/>
        </a:p>
      </dgm:t>
    </dgm:pt>
    <dgm:pt modelId="{DF3D9E98-8279-4D62-8BAD-EAAA03206ACF}">
      <dgm:prSet phldrT="[Text]"/>
      <dgm:spPr/>
      <dgm:t>
        <a:bodyPr/>
        <a:lstStyle/>
        <a:p>
          <a:r>
            <a:rPr lang="en-US" dirty="0"/>
            <a:t>CITY OF RR</a:t>
          </a:r>
        </a:p>
      </dgm:t>
    </dgm:pt>
    <dgm:pt modelId="{5F3D4842-5071-498C-BD57-4D972BC07602}" type="parTrans" cxnId="{0DD222F0-BC8D-4124-A4B8-67D27D114F5E}">
      <dgm:prSet/>
      <dgm:spPr/>
      <dgm:t>
        <a:bodyPr/>
        <a:lstStyle/>
        <a:p>
          <a:endParaRPr lang="en-US"/>
        </a:p>
      </dgm:t>
    </dgm:pt>
    <dgm:pt modelId="{E9A0D727-B1B9-4D5C-916B-002788C1B00E}" type="sibTrans" cxnId="{0DD222F0-BC8D-4124-A4B8-67D27D114F5E}">
      <dgm:prSet/>
      <dgm:spPr/>
      <dgm:t>
        <a:bodyPr/>
        <a:lstStyle/>
        <a:p>
          <a:endParaRPr lang="en-US"/>
        </a:p>
      </dgm:t>
    </dgm:pt>
    <dgm:pt modelId="{F0780166-5663-44F7-AE16-857A819E3C88}">
      <dgm:prSet phldrT="[Text]" custT="1"/>
      <dgm:spPr/>
      <dgm:t>
        <a:bodyPr/>
        <a:lstStyle/>
        <a:p>
          <a:r>
            <a:rPr lang="en-US" sz="1800" dirty="0"/>
            <a:t>CITY</a:t>
          </a:r>
        </a:p>
        <a:p>
          <a:r>
            <a:rPr lang="en-US" sz="2200" dirty="0"/>
            <a:t>HPO/HPC</a:t>
          </a:r>
        </a:p>
      </dgm:t>
    </dgm:pt>
    <dgm:pt modelId="{0F6F369E-F845-47A0-A5AD-9AE709A2B214}" type="parTrans" cxnId="{34A762E7-4DA8-4E1F-9180-2B633406AF45}">
      <dgm:prSet/>
      <dgm:spPr/>
      <dgm:t>
        <a:bodyPr/>
        <a:lstStyle/>
        <a:p>
          <a:endParaRPr lang="en-US"/>
        </a:p>
      </dgm:t>
    </dgm:pt>
    <dgm:pt modelId="{5DEC6980-0CD6-486A-9625-6C3D999D3953}" type="sibTrans" cxnId="{34A762E7-4DA8-4E1F-9180-2B633406AF45}">
      <dgm:prSet/>
      <dgm:spPr/>
      <dgm:t>
        <a:bodyPr/>
        <a:lstStyle/>
        <a:p>
          <a:endParaRPr lang="en-US"/>
        </a:p>
      </dgm:t>
    </dgm:pt>
    <dgm:pt modelId="{7A9023C0-1777-4D65-AA37-AF4E9F66E575}" type="pres">
      <dgm:prSet presAssocID="{F41A8AB2-0113-49AD-8BDA-15B63F11362B}" presName="Name0" presStyleCnt="0">
        <dgm:presLayoutVars>
          <dgm:chMax val="7"/>
          <dgm:resizeHandles val="exact"/>
        </dgm:presLayoutVars>
      </dgm:prSet>
      <dgm:spPr/>
    </dgm:pt>
    <dgm:pt modelId="{F2614652-55F4-4574-B838-F42867399A17}" type="pres">
      <dgm:prSet presAssocID="{F41A8AB2-0113-49AD-8BDA-15B63F11362B}" presName="comp1" presStyleCnt="0"/>
      <dgm:spPr/>
    </dgm:pt>
    <dgm:pt modelId="{AA235869-BEF2-4DA2-A44F-16EB54913FD2}" type="pres">
      <dgm:prSet presAssocID="{F41A8AB2-0113-49AD-8BDA-15B63F11362B}" presName="circle1" presStyleLbl="node1" presStyleIdx="0" presStyleCnt="4"/>
      <dgm:spPr/>
    </dgm:pt>
    <dgm:pt modelId="{FBBFFCF9-AB40-4746-A3A0-A29E1A5FDA23}" type="pres">
      <dgm:prSet presAssocID="{F41A8AB2-0113-49AD-8BDA-15B63F11362B}" presName="c1text" presStyleLbl="node1" presStyleIdx="0" presStyleCnt="4">
        <dgm:presLayoutVars>
          <dgm:bulletEnabled val="1"/>
        </dgm:presLayoutVars>
      </dgm:prSet>
      <dgm:spPr/>
    </dgm:pt>
    <dgm:pt modelId="{5EB0C8BE-C1B3-4DF8-9228-505F13723A3D}" type="pres">
      <dgm:prSet presAssocID="{F41A8AB2-0113-49AD-8BDA-15B63F11362B}" presName="comp2" presStyleCnt="0"/>
      <dgm:spPr/>
    </dgm:pt>
    <dgm:pt modelId="{677B69C1-1920-4DC1-B896-F6DF9980171D}" type="pres">
      <dgm:prSet presAssocID="{F41A8AB2-0113-49AD-8BDA-15B63F11362B}" presName="circle2" presStyleLbl="node1" presStyleIdx="1" presStyleCnt="4"/>
      <dgm:spPr/>
    </dgm:pt>
    <dgm:pt modelId="{3C7B90C8-B6C8-427F-9E14-E9EAB6986A1C}" type="pres">
      <dgm:prSet presAssocID="{F41A8AB2-0113-49AD-8BDA-15B63F11362B}" presName="c2text" presStyleLbl="node1" presStyleIdx="1" presStyleCnt="4">
        <dgm:presLayoutVars>
          <dgm:bulletEnabled val="1"/>
        </dgm:presLayoutVars>
      </dgm:prSet>
      <dgm:spPr/>
    </dgm:pt>
    <dgm:pt modelId="{7E72457C-6033-414B-9D79-8992E8919E8C}" type="pres">
      <dgm:prSet presAssocID="{F41A8AB2-0113-49AD-8BDA-15B63F11362B}" presName="comp3" presStyleCnt="0"/>
      <dgm:spPr/>
    </dgm:pt>
    <dgm:pt modelId="{3DAE4243-2014-4DDF-B7AA-0989B994F495}" type="pres">
      <dgm:prSet presAssocID="{F41A8AB2-0113-49AD-8BDA-15B63F11362B}" presName="circle3" presStyleLbl="node1" presStyleIdx="2" presStyleCnt="4"/>
      <dgm:spPr/>
    </dgm:pt>
    <dgm:pt modelId="{57E85DAD-AC29-403E-9DBF-670894DDF4EB}" type="pres">
      <dgm:prSet presAssocID="{F41A8AB2-0113-49AD-8BDA-15B63F11362B}" presName="c3text" presStyleLbl="node1" presStyleIdx="2" presStyleCnt="4">
        <dgm:presLayoutVars>
          <dgm:bulletEnabled val="1"/>
        </dgm:presLayoutVars>
      </dgm:prSet>
      <dgm:spPr/>
    </dgm:pt>
    <dgm:pt modelId="{8B4149EB-99CD-4398-83B6-0150B6CAA489}" type="pres">
      <dgm:prSet presAssocID="{F41A8AB2-0113-49AD-8BDA-15B63F11362B}" presName="comp4" presStyleCnt="0"/>
      <dgm:spPr/>
    </dgm:pt>
    <dgm:pt modelId="{C4BCA43A-D438-40F1-97B5-FFF0CDF35F7F}" type="pres">
      <dgm:prSet presAssocID="{F41A8AB2-0113-49AD-8BDA-15B63F11362B}" presName="circle4" presStyleLbl="node1" presStyleIdx="3" presStyleCnt="4" custAng="0" custScaleX="92231" custScaleY="85312" custLinFactNeighborX="0" custLinFactNeighborY="-5156"/>
      <dgm:spPr/>
    </dgm:pt>
    <dgm:pt modelId="{E47F4C74-54D2-4ABF-AE7E-3C6CE0B43D1A}" type="pres">
      <dgm:prSet presAssocID="{F41A8AB2-0113-49AD-8BDA-15B63F11362B}" presName="c4text" presStyleLbl="node1" presStyleIdx="3" presStyleCnt="4">
        <dgm:presLayoutVars>
          <dgm:bulletEnabled val="1"/>
        </dgm:presLayoutVars>
      </dgm:prSet>
      <dgm:spPr/>
    </dgm:pt>
  </dgm:ptLst>
  <dgm:cxnLst>
    <dgm:cxn modelId="{2CC39532-BB33-41F7-BE6F-910EB748034F}" srcId="{F41A8AB2-0113-49AD-8BDA-15B63F11362B}" destId="{E0E2CE08-C78A-404D-A947-427AF26C3129}" srcOrd="1" destOrd="0" parTransId="{0A7B6D3F-831F-48A1-A441-662DAF1310C2}" sibTransId="{10FDFEE6-B5AB-40DB-9EE1-518E77FB02B8}"/>
    <dgm:cxn modelId="{BEA2B932-A40A-45FA-8FA1-68ABC73E71A2}" type="presOf" srcId="{1756193E-6C03-4BDA-A5AB-A98939CBC0C3}" destId="{AA235869-BEF2-4DA2-A44F-16EB54913FD2}" srcOrd="0" destOrd="0" presId="urn:microsoft.com/office/officeart/2005/8/layout/venn2"/>
    <dgm:cxn modelId="{7B361F33-AAF6-4FDD-959D-B9550998E064}" type="presOf" srcId="{F0780166-5663-44F7-AE16-857A819E3C88}" destId="{C4BCA43A-D438-40F1-97B5-FFF0CDF35F7F}" srcOrd="0" destOrd="0" presId="urn:microsoft.com/office/officeart/2005/8/layout/venn2"/>
    <dgm:cxn modelId="{DF5CC33E-B60A-4CB9-A795-FCD4834E4490}" type="presOf" srcId="{E0E2CE08-C78A-404D-A947-427AF26C3129}" destId="{677B69C1-1920-4DC1-B896-F6DF9980171D}" srcOrd="0" destOrd="0" presId="urn:microsoft.com/office/officeart/2005/8/layout/venn2"/>
    <dgm:cxn modelId="{A323C777-0D53-433C-A4AE-ACCE82A10E2F}" type="presOf" srcId="{F41A8AB2-0113-49AD-8BDA-15B63F11362B}" destId="{7A9023C0-1777-4D65-AA37-AF4E9F66E575}" srcOrd="0" destOrd="0" presId="urn:microsoft.com/office/officeart/2005/8/layout/venn2"/>
    <dgm:cxn modelId="{EFDBD69A-85B4-4C2B-AD18-3011ABA73619}" type="presOf" srcId="{1756193E-6C03-4BDA-A5AB-A98939CBC0C3}" destId="{FBBFFCF9-AB40-4746-A3A0-A29E1A5FDA23}" srcOrd="1" destOrd="0" presId="urn:microsoft.com/office/officeart/2005/8/layout/venn2"/>
    <dgm:cxn modelId="{4E01CDA6-9E9A-4609-9635-47F6B5ADF06F}" type="presOf" srcId="{E0E2CE08-C78A-404D-A947-427AF26C3129}" destId="{3C7B90C8-B6C8-427F-9E14-E9EAB6986A1C}" srcOrd="1" destOrd="0" presId="urn:microsoft.com/office/officeart/2005/8/layout/venn2"/>
    <dgm:cxn modelId="{50597EB6-2EE2-4292-95BF-51F5D346F01A}" type="presOf" srcId="{F0780166-5663-44F7-AE16-857A819E3C88}" destId="{E47F4C74-54D2-4ABF-AE7E-3C6CE0B43D1A}" srcOrd="1" destOrd="0" presId="urn:microsoft.com/office/officeart/2005/8/layout/venn2"/>
    <dgm:cxn modelId="{321D18C5-5E44-4B8A-A4CB-8D61782DE65F}" type="presOf" srcId="{DF3D9E98-8279-4D62-8BAD-EAAA03206ACF}" destId="{3DAE4243-2014-4DDF-B7AA-0989B994F495}" srcOrd="0" destOrd="0" presId="urn:microsoft.com/office/officeart/2005/8/layout/venn2"/>
    <dgm:cxn modelId="{34A762E7-4DA8-4E1F-9180-2B633406AF45}" srcId="{F41A8AB2-0113-49AD-8BDA-15B63F11362B}" destId="{F0780166-5663-44F7-AE16-857A819E3C88}" srcOrd="3" destOrd="0" parTransId="{0F6F369E-F845-47A0-A5AD-9AE709A2B214}" sibTransId="{5DEC6980-0CD6-486A-9625-6C3D999D3953}"/>
    <dgm:cxn modelId="{0DD222F0-BC8D-4124-A4B8-67D27D114F5E}" srcId="{F41A8AB2-0113-49AD-8BDA-15B63F11362B}" destId="{DF3D9E98-8279-4D62-8BAD-EAAA03206ACF}" srcOrd="2" destOrd="0" parTransId="{5F3D4842-5071-498C-BD57-4D972BC07602}" sibTransId="{E9A0D727-B1B9-4D5C-916B-002788C1B00E}"/>
    <dgm:cxn modelId="{355B6EF2-FA4E-47FE-AD63-03A4276ED4C7}" srcId="{F41A8AB2-0113-49AD-8BDA-15B63F11362B}" destId="{1756193E-6C03-4BDA-A5AB-A98939CBC0C3}" srcOrd="0" destOrd="0" parTransId="{6FDDAA95-C326-4E39-BC2E-CF50C968B2E8}" sibTransId="{E286228E-565C-4863-870F-3DC71F1A63D2}"/>
    <dgm:cxn modelId="{EAC73FFF-67D3-49D3-862E-B26724459C6E}" type="presOf" srcId="{DF3D9E98-8279-4D62-8BAD-EAAA03206ACF}" destId="{57E85DAD-AC29-403E-9DBF-670894DDF4EB}" srcOrd="1" destOrd="0" presId="urn:microsoft.com/office/officeart/2005/8/layout/venn2"/>
    <dgm:cxn modelId="{E4DA9F96-031E-4522-A710-457DD754915A}" type="presParOf" srcId="{7A9023C0-1777-4D65-AA37-AF4E9F66E575}" destId="{F2614652-55F4-4574-B838-F42867399A17}" srcOrd="0" destOrd="0" presId="urn:microsoft.com/office/officeart/2005/8/layout/venn2"/>
    <dgm:cxn modelId="{EB560BC2-C6BD-4465-A99D-CFA9372173C0}" type="presParOf" srcId="{F2614652-55F4-4574-B838-F42867399A17}" destId="{AA235869-BEF2-4DA2-A44F-16EB54913FD2}" srcOrd="0" destOrd="0" presId="urn:microsoft.com/office/officeart/2005/8/layout/venn2"/>
    <dgm:cxn modelId="{9E8ABA2A-71AA-448D-94AC-0C5030ED763A}" type="presParOf" srcId="{F2614652-55F4-4574-B838-F42867399A17}" destId="{FBBFFCF9-AB40-4746-A3A0-A29E1A5FDA23}" srcOrd="1" destOrd="0" presId="urn:microsoft.com/office/officeart/2005/8/layout/venn2"/>
    <dgm:cxn modelId="{E4F4AB7E-AF27-44A1-A2D2-8EF47210374F}" type="presParOf" srcId="{7A9023C0-1777-4D65-AA37-AF4E9F66E575}" destId="{5EB0C8BE-C1B3-4DF8-9228-505F13723A3D}" srcOrd="1" destOrd="0" presId="urn:microsoft.com/office/officeart/2005/8/layout/venn2"/>
    <dgm:cxn modelId="{E7573157-3EAB-4DCB-A232-9D010F6DF26F}" type="presParOf" srcId="{5EB0C8BE-C1B3-4DF8-9228-505F13723A3D}" destId="{677B69C1-1920-4DC1-B896-F6DF9980171D}" srcOrd="0" destOrd="0" presId="urn:microsoft.com/office/officeart/2005/8/layout/venn2"/>
    <dgm:cxn modelId="{99672728-5942-4CD8-B85F-C016A3E1C495}" type="presParOf" srcId="{5EB0C8BE-C1B3-4DF8-9228-505F13723A3D}" destId="{3C7B90C8-B6C8-427F-9E14-E9EAB6986A1C}" srcOrd="1" destOrd="0" presId="urn:microsoft.com/office/officeart/2005/8/layout/venn2"/>
    <dgm:cxn modelId="{D2E42F32-73BF-4CCE-BA41-23A43802ED7B}" type="presParOf" srcId="{7A9023C0-1777-4D65-AA37-AF4E9F66E575}" destId="{7E72457C-6033-414B-9D79-8992E8919E8C}" srcOrd="2" destOrd="0" presId="urn:microsoft.com/office/officeart/2005/8/layout/venn2"/>
    <dgm:cxn modelId="{54CBC47B-7A80-40BA-8FC0-9F890B8AC6D8}" type="presParOf" srcId="{7E72457C-6033-414B-9D79-8992E8919E8C}" destId="{3DAE4243-2014-4DDF-B7AA-0989B994F495}" srcOrd="0" destOrd="0" presId="urn:microsoft.com/office/officeart/2005/8/layout/venn2"/>
    <dgm:cxn modelId="{960B7E0E-5355-4DAF-B70E-2EBA035255BE}" type="presParOf" srcId="{7E72457C-6033-414B-9D79-8992E8919E8C}" destId="{57E85DAD-AC29-403E-9DBF-670894DDF4EB}" srcOrd="1" destOrd="0" presId="urn:microsoft.com/office/officeart/2005/8/layout/venn2"/>
    <dgm:cxn modelId="{84F9F8A5-151C-4036-8B0F-FD0D45414565}" type="presParOf" srcId="{7A9023C0-1777-4D65-AA37-AF4E9F66E575}" destId="{8B4149EB-99CD-4398-83B6-0150B6CAA489}" srcOrd="3" destOrd="0" presId="urn:microsoft.com/office/officeart/2005/8/layout/venn2"/>
    <dgm:cxn modelId="{0690B754-CCC6-4FEF-8591-217BACEB8F6F}" type="presParOf" srcId="{8B4149EB-99CD-4398-83B6-0150B6CAA489}" destId="{C4BCA43A-D438-40F1-97B5-FFF0CDF35F7F}" srcOrd="0" destOrd="0" presId="urn:microsoft.com/office/officeart/2005/8/layout/venn2"/>
    <dgm:cxn modelId="{CEE1C103-ADA6-4B5B-A3D8-4D3455CF4F38}" type="presParOf" srcId="{8B4149EB-99CD-4398-83B6-0150B6CAA489}" destId="{E47F4C74-54D2-4ABF-AE7E-3C6CE0B43D1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35869-BEF2-4DA2-A44F-16EB54913FD2}">
      <dsp:nvSpPr>
        <dsp:cNvPr id="0" name=""/>
        <dsp:cNvSpPr/>
      </dsp:nvSpPr>
      <dsp:spPr>
        <a:xfrm>
          <a:off x="1354666" y="0"/>
          <a:ext cx="5418667" cy="54186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RRP</a:t>
          </a:r>
        </a:p>
      </dsp:txBody>
      <dsp:txXfrm>
        <a:off x="3306470" y="270933"/>
        <a:ext cx="1515059" cy="812800"/>
      </dsp:txXfrm>
    </dsp:sp>
    <dsp:sp modelId="{677B69C1-1920-4DC1-B896-F6DF9980171D}">
      <dsp:nvSpPr>
        <dsp:cNvPr id="0" name=""/>
        <dsp:cNvSpPr/>
      </dsp:nvSpPr>
      <dsp:spPr>
        <a:xfrm>
          <a:off x="1896533" y="1083733"/>
          <a:ext cx="4334933" cy="43349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PUBLIC</a:t>
          </a:r>
        </a:p>
      </dsp:txBody>
      <dsp:txXfrm>
        <a:off x="3306470" y="1343829"/>
        <a:ext cx="1515059" cy="780288"/>
      </dsp:txXfrm>
    </dsp:sp>
    <dsp:sp modelId="{3DAE4243-2014-4DDF-B7AA-0989B994F495}">
      <dsp:nvSpPr>
        <dsp:cNvPr id="0" name=""/>
        <dsp:cNvSpPr/>
      </dsp:nvSpPr>
      <dsp:spPr>
        <a:xfrm>
          <a:off x="2438399" y="2167466"/>
          <a:ext cx="3251200" cy="32512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t>CITY OF RR</a:t>
          </a:r>
        </a:p>
      </dsp:txBody>
      <dsp:txXfrm>
        <a:off x="3306470" y="2411306"/>
        <a:ext cx="1515059" cy="731520"/>
      </dsp:txXfrm>
    </dsp:sp>
    <dsp:sp modelId="{C4BCA43A-D438-40F1-97B5-FFF0CDF35F7F}">
      <dsp:nvSpPr>
        <dsp:cNvPr id="0" name=""/>
        <dsp:cNvSpPr/>
      </dsp:nvSpPr>
      <dsp:spPr>
        <a:xfrm>
          <a:off x="3064461" y="3298624"/>
          <a:ext cx="1999076" cy="18491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CITY</a:t>
          </a:r>
        </a:p>
        <a:p>
          <a:pPr marL="0" lvl="0" indent="0" algn="ctr" defTabSz="800100">
            <a:lnSpc>
              <a:spcPct val="90000"/>
            </a:lnSpc>
            <a:spcBef>
              <a:spcPct val="0"/>
            </a:spcBef>
            <a:spcAft>
              <a:spcPct val="35000"/>
            </a:spcAft>
            <a:buNone/>
          </a:pPr>
          <a:r>
            <a:rPr lang="en-US" sz="2200" kern="1200" dirty="0"/>
            <a:t>HPO/HPC</a:t>
          </a:r>
        </a:p>
      </dsp:txBody>
      <dsp:txXfrm>
        <a:off x="3357219" y="3760901"/>
        <a:ext cx="1413560" cy="924554"/>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8FDB90-6335-424E-B956-7EE17D20EB06}"/>
              </a:ext>
            </a:extLst>
          </p:cNvPr>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B14EE24-E1CD-4D3C-B04C-693157BFD3D7}"/>
              </a:ext>
            </a:extLst>
          </p:cNvPr>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385A3D74-2F39-4EDF-8B96-101E5F1571C2}" type="datetimeFigureOut">
              <a:rPr lang="en-US" smtClean="0"/>
              <a:t>7/25/2023</a:t>
            </a:fld>
            <a:endParaRPr lang="en-US"/>
          </a:p>
        </p:txBody>
      </p:sp>
      <p:sp>
        <p:nvSpPr>
          <p:cNvPr id="4" name="Footer Placeholder 3">
            <a:extLst>
              <a:ext uri="{FF2B5EF4-FFF2-40B4-BE49-F238E27FC236}">
                <a16:creationId xmlns:a16="http://schemas.microsoft.com/office/drawing/2014/main" id="{470A3697-5236-4BDD-B35F-C2D682D3BDEE}"/>
              </a:ext>
            </a:extLst>
          </p:cNvPr>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21A2DEF-4DCB-47D2-B6C3-707ED7FFD27B}"/>
              </a:ext>
            </a:extLst>
          </p:cNvPr>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CE3009BB-B4D6-4091-834E-545D066E3C6D}" type="slidenum">
              <a:rPr lang="en-US" smtClean="0"/>
              <a:t>‹#›</a:t>
            </a:fld>
            <a:endParaRPr lang="en-US"/>
          </a:p>
        </p:txBody>
      </p:sp>
    </p:spTree>
    <p:extLst>
      <p:ext uri="{BB962C8B-B14F-4D97-AF65-F5344CB8AC3E}">
        <p14:creationId xmlns:p14="http://schemas.microsoft.com/office/powerpoint/2010/main" val="35030073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8CF974B1-BB9F-4CC7-8A7A-D1D4D5060B7C}" type="datetimeFigureOut">
              <a:rPr lang="en-US" smtClean="0"/>
              <a:t>7/25/2023</a:t>
            </a:fld>
            <a:endParaRPr lang="en-US" dirty="0"/>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CB1D9F8F-9786-4A75-A05D-92AE230DF711}" type="slidenum">
              <a:rPr lang="en-US" smtClean="0"/>
              <a:t>‹#›</a:t>
            </a:fld>
            <a:endParaRPr lang="en-US" dirty="0"/>
          </a:p>
        </p:txBody>
      </p:sp>
    </p:spTree>
    <p:extLst>
      <p:ext uri="{BB962C8B-B14F-4D97-AF65-F5344CB8AC3E}">
        <p14:creationId xmlns:p14="http://schemas.microsoft.com/office/powerpoint/2010/main" val="28145733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Good Evening.  I am Shirley Marquardt, President of Round Rock Preservation. </a:t>
            </a:r>
          </a:p>
          <a:p>
            <a:endParaRPr lang="en-US" sz="1800" b="1" dirty="0"/>
          </a:p>
          <a:p>
            <a:r>
              <a:rPr lang="en-US" sz="1800" b="1" dirty="0"/>
              <a:t>I officially call our Annual Meeting to order.  We ask everyone to turn off their video and audio at this time. </a:t>
            </a:r>
          </a:p>
          <a:p>
            <a:endParaRPr lang="en-US" sz="1800" b="1" dirty="0"/>
          </a:p>
          <a:p>
            <a:r>
              <a:rPr lang="en-US" sz="1800" b="1" dirty="0"/>
              <a:t>If you wish to make comments during the meeting, you can type your comments into the Chat Button, which you will find at the bottom of your screen.</a:t>
            </a:r>
          </a:p>
          <a:p>
            <a:endParaRPr lang="en-US" sz="1800" b="1" dirty="0"/>
          </a:p>
          <a:p>
            <a:r>
              <a:rPr lang="en-US" sz="1800" b="1" dirty="0"/>
              <a:t>Comments will be addressed at the end of the program. </a:t>
            </a:r>
          </a:p>
          <a:p>
            <a:endParaRPr lang="en-US" sz="1800" b="1" dirty="0"/>
          </a:p>
        </p:txBody>
      </p:sp>
      <p:sp>
        <p:nvSpPr>
          <p:cNvPr id="4" name="Slide Number Placeholder 3"/>
          <p:cNvSpPr>
            <a:spLocks noGrp="1"/>
          </p:cNvSpPr>
          <p:nvPr>
            <p:ph type="sldNum" sz="quarter" idx="5"/>
          </p:nvPr>
        </p:nvSpPr>
        <p:spPr/>
        <p:txBody>
          <a:bodyPr/>
          <a:lstStyle/>
          <a:p>
            <a:fld id="{CB1D9F8F-9786-4A75-A05D-92AE230DF711}" type="slidenum">
              <a:rPr lang="en-US" smtClean="0"/>
              <a:t>1</a:t>
            </a:fld>
            <a:endParaRPr lang="en-US" dirty="0"/>
          </a:p>
        </p:txBody>
      </p:sp>
    </p:spTree>
    <p:extLst>
      <p:ext uri="{BB962C8B-B14F-4D97-AF65-F5344CB8AC3E}">
        <p14:creationId xmlns:p14="http://schemas.microsoft.com/office/powerpoint/2010/main" val="1868181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In 2021, RRP submitted two Local Legend Nominations.</a:t>
            </a:r>
          </a:p>
          <a:p>
            <a:endParaRPr lang="en-US" sz="1800" b="1" dirty="0"/>
          </a:p>
          <a:p>
            <a:r>
              <a:rPr lang="en-US" sz="1800" b="1" dirty="0"/>
              <a:t>Our Local Legend Nomination submitted by Elroy </a:t>
            </a:r>
            <a:r>
              <a:rPr lang="en-US" sz="1800" b="1" dirty="0" err="1"/>
              <a:t>Haverlah</a:t>
            </a:r>
            <a:r>
              <a:rPr lang="en-US" sz="1800" b="1" dirty="0"/>
              <a:t> on Anna Palm was selected as LL of the Year.</a:t>
            </a:r>
          </a:p>
          <a:p>
            <a:endParaRPr lang="en-US" sz="1800" b="1" dirty="0"/>
          </a:p>
          <a:p>
            <a:r>
              <a:rPr lang="en-US" sz="1800" b="1" dirty="0"/>
              <a:t>Our  JW Wilbarger nomination was not selected; however, the Wilbarger nomination will be carried forward for re-consideration this year.</a:t>
            </a:r>
          </a:p>
        </p:txBody>
      </p:sp>
      <p:sp>
        <p:nvSpPr>
          <p:cNvPr id="4" name="Slide Number Placeholder 3"/>
          <p:cNvSpPr>
            <a:spLocks noGrp="1"/>
          </p:cNvSpPr>
          <p:nvPr>
            <p:ph type="sldNum" sz="quarter" idx="5"/>
          </p:nvPr>
        </p:nvSpPr>
        <p:spPr/>
        <p:txBody>
          <a:bodyPr/>
          <a:lstStyle/>
          <a:p>
            <a:fld id="{CB1D9F8F-9786-4A75-A05D-92AE230DF711}" type="slidenum">
              <a:rPr lang="en-US" smtClean="0"/>
              <a:t>10</a:t>
            </a:fld>
            <a:endParaRPr lang="en-US" dirty="0"/>
          </a:p>
        </p:txBody>
      </p:sp>
    </p:spTree>
    <p:extLst>
      <p:ext uri="{BB962C8B-B14F-4D97-AF65-F5344CB8AC3E}">
        <p14:creationId xmlns:p14="http://schemas.microsoft.com/office/powerpoint/2010/main" val="3521998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Outreach is key to keeping the community informed about RRP. </a:t>
            </a:r>
          </a:p>
          <a:p>
            <a:endParaRPr lang="en-US" sz="1800" b="1" dirty="0"/>
          </a:p>
          <a:p>
            <a:r>
              <a:rPr lang="en-US" sz="1800" b="1" dirty="0"/>
              <a:t>Our Round Rock Stagecoach Inn Facebook page has over 1,000 followers.</a:t>
            </a:r>
          </a:p>
          <a:p>
            <a:endParaRPr lang="en-US" sz="1800" b="1" dirty="0"/>
          </a:p>
          <a:p>
            <a:r>
              <a:rPr lang="en-US" sz="1800" b="1" dirty="0"/>
              <a:t>Our two other </a:t>
            </a:r>
            <a:r>
              <a:rPr lang="en-US" sz="1800" b="1" dirty="0" err="1"/>
              <a:t>facebook</a:t>
            </a:r>
            <a:r>
              <a:rPr lang="en-US" sz="1800" b="1" dirty="0"/>
              <a:t> pages are Round Rock Preservation and Explore Round Rock.</a:t>
            </a:r>
          </a:p>
          <a:p>
            <a:endParaRPr lang="en-US" sz="1800" b="1" dirty="0"/>
          </a:p>
          <a:p>
            <a:r>
              <a:rPr lang="en-US" sz="1800" b="1" dirty="0"/>
              <a:t>We frequently re-post RRP news to the “People of RR” Facebook Page that has 33.8K followers.</a:t>
            </a:r>
          </a:p>
        </p:txBody>
      </p:sp>
      <p:sp>
        <p:nvSpPr>
          <p:cNvPr id="4" name="Slide Number Placeholder 3"/>
          <p:cNvSpPr>
            <a:spLocks noGrp="1"/>
          </p:cNvSpPr>
          <p:nvPr>
            <p:ph type="sldNum" sz="quarter" idx="5"/>
          </p:nvPr>
        </p:nvSpPr>
        <p:spPr/>
        <p:txBody>
          <a:bodyPr/>
          <a:lstStyle/>
          <a:p>
            <a:fld id="{CB1D9F8F-9786-4A75-A05D-92AE230DF711}" type="slidenum">
              <a:rPr lang="en-US" smtClean="0"/>
              <a:t>11</a:t>
            </a:fld>
            <a:endParaRPr lang="en-US" dirty="0"/>
          </a:p>
        </p:txBody>
      </p:sp>
    </p:spTree>
    <p:extLst>
      <p:ext uri="{BB962C8B-B14F-4D97-AF65-F5344CB8AC3E}">
        <p14:creationId xmlns:p14="http://schemas.microsoft.com/office/powerpoint/2010/main" val="3702636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RRP board members serve on several organizations in the city &amp; county.</a:t>
            </a:r>
          </a:p>
          <a:p>
            <a:endParaRPr lang="en-US" sz="1800" b="1" dirty="0"/>
          </a:p>
          <a:p>
            <a:r>
              <a:rPr lang="en-US" sz="1800" b="1" dirty="0"/>
              <a:t>RRP continued to meet with city leaders to discuss status of the RR Stagecoach Inn Project.</a:t>
            </a:r>
          </a:p>
          <a:p>
            <a:endParaRPr lang="en-US" sz="1800" b="1" dirty="0"/>
          </a:p>
          <a:p>
            <a:r>
              <a:rPr lang="en-US" sz="1800" b="1" dirty="0"/>
              <a:t>RRP continued our lunch and learn program and HP Month events.   </a:t>
            </a:r>
          </a:p>
        </p:txBody>
      </p:sp>
      <p:sp>
        <p:nvSpPr>
          <p:cNvPr id="4" name="Slide Number Placeholder 3"/>
          <p:cNvSpPr>
            <a:spLocks noGrp="1"/>
          </p:cNvSpPr>
          <p:nvPr>
            <p:ph type="sldNum" sz="quarter" idx="5"/>
          </p:nvPr>
        </p:nvSpPr>
        <p:spPr/>
        <p:txBody>
          <a:bodyPr/>
          <a:lstStyle/>
          <a:p>
            <a:fld id="{CB1D9F8F-9786-4A75-A05D-92AE230DF711}" type="slidenum">
              <a:rPr lang="en-US" smtClean="0"/>
              <a:t>12</a:t>
            </a:fld>
            <a:endParaRPr lang="en-US" dirty="0"/>
          </a:p>
        </p:txBody>
      </p:sp>
    </p:spTree>
    <p:extLst>
      <p:ext uri="{BB962C8B-B14F-4D97-AF65-F5344CB8AC3E}">
        <p14:creationId xmlns:p14="http://schemas.microsoft.com/office/powerpoint/2010/main" val="2533263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Our bylaws allow RRP to grow over time by expanding our board to 15 members. </a:t>
            </a:r>
          </a:p>
          <a:p>
            <a:endParaRPr lang="en-US" sz="1800" b="1" dirty="0"/>
          </a:p>
          <a:p>
            <a:r>
              <a:rPr lang="en-US" sz="1800" b="1" dirty="0"/>
              <a:t>Two of our 9 board members have expiring terms and have asked to be re-elected.</a:t>
            </a:r>
          </a:p>
          <a:p>
            <a:endParaRPr lang="en-US" sz="1800" b="1" dirty="0"/>
          </a:p>
          <a:p>
            <a:r>
              <a:rPr lang="en-US" sz="1800" b="1" dirty="0"/>
              <a:t>We previously e-mailed ballots to our members so they could cast their votes prior to this meeting. </a:t>
            </a:r>
          </a:p>
          <a:p>
            <a:endParaRPr lang="en-US" b="1" dirty="0"/>
          </a:p>
        </p:txBody>
      </p:sp>
      <p:sp>
        <p:nvSpPr>
          <p:cNvPr id="4" name="Slide Number Placeholder 3"/>
          <p:cNvSpPr>
            <a:spLocks noGrp="1"/>
          </p:cNvSpPr>
          <p:nvPr>
            <p:ph type="sldNum" sz="quarter" idx="5"/>
          </p:nvPr>
        </p:nvSpPr>
        <p:spPr/>
        <p:txBody>
          <a:bodyPr/>
          <a:lstStyle/>
          <a:p>
            <a:fld id="{CB1D9F8F-9786-4A75-A05D-92AE230DF711}" type="slidenum">
              <a:rPr lang="en-US" smtClean="0"/>
              <a:t>13</a:t>
            </a:fld>
            <a:endParaRPr lang="en-US" dirty="0"/>
          </a:p>
        </p:txBody>
      </p:sp>
    </p:spTree>
    <p:extLst>
      <p:ext uri="{BB962C8B-B14F-4D97-AF65-F5344CB8AC3E}">
        <p14:creationId xmlns:p14="http://schemas.microsoft.com/office/powerpoint/2010/main" val="2630130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Two board members have terms that are expiring.</a:t>
            </a:r>
          </a:p>
          <a:p>
            <a:endParaRPr lang="en-US" sz="1800" b="1" dirty="0"/>
          </a:p>
          <a:p>
            <a:r>
              <a:rPr lang="en-US" sz="1800" b="1" dirty="0"/>
              <a:t>Both directors want to serve another term from 2022 through 2024.</a:t>
            </a:r>
          </a:p>
          <a:p>
            <a:r>
              <a:rPr lang="en-US" sz="1800" b="1" dirty="0"/>
              <a:t>  </a:t>
            </a:r>
          </a:p>
        </p:txBody>
      </p:sp>
      <p:sp>
        <p:nvSpPr>
          <p:cNvPr id="4" name="Slide Number Placeholder 3"/>
          <p:cNvSpPr>
            <a:spLocks noGrp="1"/>
          </p:cNvSpPr>
          <p:nvPr>
            <p:ph type="sldNum" sz="quarter" idx="5"/>
          </p:nvPr>
        </p:nvSpPr>
        <p:spPr/>
        <p:txBody>
          <a:bodyPr/>
          <a:lstStyle/>
          <a:p>
            <a:fld id="{CB1D9F8F-9786-4A75-A05D-92AE230DF711}" type="slidenum">
              <a:rPr lang="en-US" smtClean="0"/>
              <a:t>14</a:t>
            </a:fld>
            <a:endParaRPr lang="en-US" dirty="0"/>
          </a:p>
        </p:txBody>
      </p:sp>
    </p:spTree>
    <p:extLst>
      <p:ext uri="{BB962C8B-B14F-4D97-AF65-F5344CB8AC3E}">
        <p14:creationId xmlns:p14="http://schemas.microsoft.com/office/powerpoint/2010/main" val="942524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No members outside the current board have told us they want to serve on the RRP Board of Directors during the 2022-2024 term.</a:t>
            </a:r>
          </a:p>
          <a:p>
            <a:r>
              <a:rPr lang="en-US" sz="1800" b="1" dirty="0"/>
              <a:t> </a:t>
            </a:r>
          </a:p>
          <a:p>
            <a:r>
              <a:rPr lang="en-US" sz="1800" b="1" dirty="0"/>
              <a:t>If you are a member in good standing &amp; want to be considered for a Board of Directors position, enter your name in the chat button now. </a:t>
            </a:r>
          </a:p>
          <a:p>
            <a:endParaRPr lang="en-US" sz="1800" b="1" dirty="0"/>
          </a:p>
          <a:p>
            <a:r>
              <a:rPr lang="en-US" sz="1800" b="1" dirty="0"/>
              <a:t>I will count the completed ballots and will announce the election results later in the meeting. </a:t>
            </a:r>
            <a:endParaRPr lang="en-US" sz="1800" dirty="0"/>
          </a:p>
        </p:txBody>
      </p:sp>
      <p:sp>
        <p:nvSpPr>
          <p:cNvPr id="4" name="Slide Number Placeholder 3"/>
          <p:cNvSpPr>
            <a:spLocks noGrp="1"/>
          </p:cNvSpPr>
          <p:nvPr>
            <p:ph type="sldNum" sz="quarter" idx="5"/>
          </p:nvPr>
        </p:nvSpPr>
        <p:spPr/>
        <p:txBody>
          <a:bodyPr/>
          <a:lstStyle/>
          <a:p>
            <a:fld id="{CB1D9F8F-9786-4A75-A05D-92AE230DF711}" type="slidenum">
              <a:rPr lang="en-US" smtClean="0"/>
              <a:t>15</a:t>
            </a:fld>
            <a:endParaRPr lang="en-US" dirty="0"/>
          </a:p>
        </p:txBody>
      </p:sp>
    </p:spTree>
    <p:extLst>
      <p:ext uri="{BB962C8B-B14F-4D97-AF65-F5344CB8AC3E}">
        <p14:creationId xmlns:p14="http://schemas.microsoft.com/office/powerpoint/2010/main" val="697438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Next our membership Chair, Judy Anderson. </a:t>
            </a:r>
          </a:p>
          <a:p>
            <a:r>
              <a:rPr lang="en-US" sz="1800" b="1" dirty="0"/>
              <a:t>Judy </a:t>
            </a:r>
            <a:r>
              <a:rPr lang="en-US" sz="1800" b="1" dirty="0" err="1"/>
              <a:t>contatnly</a:t>
            </a:r>
            <a:r>
              <a:rPr lang="en-US" sz="1800" b="1" dirty="0"/>
              <a:t> works to maintain and grow the RRP Membership Program. </a:t>
            </a:r>
          </a:p>
        </p:txBody>
      </p:sp>
      <p:sp>
        <p:nvSpPr>
          <p:cNvPr id="4" name="Slide Number Placeholder 3"/>
          <p:cNvSpPr>
            <a:spLocks noGrp="1"/>
          </p:cNvSpPr>
          <p:nvPr>
            <p:ph type="sldNum" sz="quarter" idx="5"/>
          </p:nvPr>
        </p:nvSpPr>
        <p:spPr/>
        <p:txBody>
          <a:bodyPr/>
          <a:lstStyle/>
          <a:p>
            <a:fld id="{CB1D9F8F-9786-4A75-A05D-92AE230DF711}" type="slidenum">
              <a:rPr lang="en-US" smtClean="0"/>
              <a:t>16</a:t>
            </a:fld>
            <a:endParaRPr lang="en-US" dirty="0"/>
          </a:p>
        </p:txBody>
      </p:sp>
    </p:spTree>
    <p:extLst>
      <p:ext uri="{BB962C8B-B14F-4D97-AF65-F5344CB8AC3E}">
        <p14:creationId xmlns:p14="http://schemas.microsoft.com/office/powerpoint/2010/main" val="2215235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RRP currently has 29 members and we have listed their names here.   </a:t>
            </a:r>
          </a:p>
          <a:p>
            <a:r>
              <a:rPr lang="en-US" sz="1800" b="1" dirty="0"/>
              <a:t>  </a:t>
            </a:r>
          </a:p>
          <a:p>
            <a:r>
              <a:rPr lang="en-US" sz="1800" b="1" dirty="0"/>
              <a:t>RRP invite every business and individual to show support of preservation within the City of Round Rock through a RRP membership.  </a:t>
            </a:r>
          </a:p>
        </p:txBody>
      </p:sp>
      <p:sp>
        <p:nvSpPr>
          <p:cNvPr id="4" name="Slide Number Placeholder 3"/>
          <p:cNvSpPr>
            <a:spLocks noGrp="1"/>
          </p:cNvSpPr>
          <p:nvPr>
            <p:ph type="sldNum" sz="quarter" idx="5"/>
          </p:nvPr>
        </p:nvSpPr>
        <p:spPr/>
        <p:txBody>
          <a:bodyPr/>
          <a:lstStyle/>
          <a:p>
            <a:fld id="{CB1D9F8F-9786-4A75-A05D-92AE230DF711}" type="slidenum">
              <a:rPr lang="en-US" smtClean="0"/>
              <a:t>17</a:t>
            </a:fld>
            <a:endParaRPr lang="en-US" dirty="0"/>
          </a:p>
        </p:txBody>
      </p:sp>
    </p:spTree>
    <p:extLst>
      <p:ext uri="{BB962C8B-B14F-4D97-AF65-F5344CB8AC3E}">
        <p14:creationId xmlns:p14="http://schemas.microsoft.com/office/powerpoint/2010/main" val="172688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Kerstin Harding assumed the role of Treasurer after David Tynan, our Charter Treasurer, moved to Colorado.</a:t>
            </a:r>
          </a:p>
          <a:p>
            <a:endParaRPr lang="en-US" sz="1800" b="1" dirty="0"/>
          </a:p>
          <a:p>
            <a:r>
              <a:rPr lang="en-US" sz="1800" b="1" dirty="0"/>
              <a:t>RRP has already submitted required 2021 tax forms to the IRS.</a:t>
            </a:r>
          </a:p>
          <a:p>
            <a:endParaRPr lang="en-US" sz="1800" b="1" dirty="0"/>
          </a:p>
          <a:p>
            <a:r>
              <a:rPr lang="en-US" sz="1800" b="1" dirty="0"/>
              <a:t>Plus the annual audit for 2021 is currently under review.</a:t>
            </a:r>
          </a:p>
          <a:p>
            <a:endParaRPr lang="en-US" sz="1800" b="1" dirty="0"/>
          </a:p>
          <a:p>
            <a:r>
              <a:rPr lang="en-US" sz="1800" b="1" dirty="0"/>
              <a:t>The 2021 Audit Committee consists of members - Judy Anderson and Frank </a:t>
            </a:r>
            <a:r>
              <a:rPr lang="en-US" sz="1800" b="1" dirty="0" err="1"/>
              <a:t>Darr</a:t>
            </a:r>
            <a:r>
              <a:rPr lang="en-US" sz="1800" b="1" dirty="0"/>
              <a:t>.  </a:t>
            </a:r>
          </a:p>
        </p:txBody>
      </p:sp>
      <p:sp>
        <p:nvSpPr>
          <p:cNvPr id="4" name="Slide Number Placeholder 3"/>
          <p:cNvSpPr>
            <a:spLocks noGrp="1"/>
          </p:cNvSpPr>
          <p:nvPr>
            <p:ph type="sldNum" sz="quarter" idx="5"/>
          </p:nvPr>
        </p:nvSpPr>
        <p:spPr/>
        <p:txBody>
          <a:bodyPr/>
          <a:lstStyle/>
          <a:p>
            <a:fld id="{CB1D9F8F-9786-4A75-A05D-92AE230DF711}" type="slidenum">
              <a:rPr lang="en-US" smtClean="0"/>
              <a:t>18</a:t>
            </a:fld>
            <a:endParaRPr lang="en-US" dirty="0"/>
          </a:p>
        </p:txBody>
      </p:sp>
    </p:spTree>
    <p:extLst>
      <p:ext uri="{BB962C8B-B14F-4D97-AF65-F5344CB8AC3E}">
        <p14:creationId xmlns:p14="http://schemas.microsoft.com/office/powerpoint/2010/main" val="2127055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End of Year Financial Report is shown </a:t>
            </a:r>
            <a:r>
              <a:rPr lang="en-US" dirty="0" err="1"/>
              <a:t>hee</a:t>
            </a:r>
            <a:r>
              <a:rPr lang="en-US" dirty="0"/>
              <a:t>.</a:t>
            </a:r>
          </a:p>
        </p:txBody>
      </p:sp>
      <p:sp>
        <p:nvSpPr>
          <p:cNvPr id="4" name="Slide Number Placeholder 3"/>
          <p:cNvSpPr>
            <a:spLocks noGrp="1"/>
          </p:cNvSpPr>
          <p:nvPr>
            <p:ph type="sldNum" sz="quarter" idx="5"/>
          </p:nvPr>
        </p:nvSpPr>
        <p:spPr/>
        <p:txBody>
          <a:bodyPr/>
          <a:lstStyle/>
          <a:p>
            <a:fld id="{46C5D995-2292-4015-9D82-7DA2794B1129}" type="slidenum">
              <a:rPr lang="en-US" smtClean="0"/>
              <a:t>19</a:t>
            </a:fld>
            <a:endParaRPr lang="en-US" dirty="0"/>
          </a:p>
        </p:txBody>
      </p:sp>
    </p:spTree>
    <p:extLst>
      <p:ext uri="{BB962C8B-B14F-4D97-AF65-F5344CB8AC3E}">
        <p14:creationId xmlns:p14="http://schemas.microsoft.com/office/powerpoint/2010/main" val="1072209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Here is the first half of the agenda</a:t>
            </a:r>
            <a:r>
              <a:rPr lang="en-US" b="1" dirty="0"/>
              <a:t>.  </a:t>
            </a:r>
          </a:p>
        </p:txBody>
      </p:sp>
      <p:sp>
        <p:nvSpPr>
          <p:cNvPr id="4" name="Slide Number Placeholder 3"/>
          <p:cNvSpPr>
            <a:spLocks noGrp="1"/>
          </p:cNvSpPr>
          <p:nvPr>
            <p:ph type="sldNum" sz="quarter" idx="5"/>
          </p:nvPr>
        </p:nvSpPr>
        <p:spPr/>
        <p:txBody>
          <a:bodyPr/>
          <a:lstStyle/>
          <a:p>
            <a:fld id="{CB1D9F8F-9786-4A75-A05D-92AE230DF711}" type="slidenum">
              <a:rPr lang="en-US" smtClean="0"/>
              <a:t>2</a:t>
            </a:fld>
            <a:endParaRPr lang="en-US" dirty="0"/>
          </a:p>
        </p:txBody>
      </p:sp>
    </p:spTree>
    <p:extLst>
      <p:ext uri="{BB962C8B-B14F-4D97-AF65-F5344CB8AC3E}">
        <p14:creationId xmlns:p14="http://schemas.microsoft.com/office/powerpoint/2010/main" val="2667268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Phebe </a:t>
            </a:r>
            <a:r>
              <a:rPr lang="en-US" sz="1200" b="1" dirty="0" err="1"/>
              <a:t>Davol</a:t>
            </a:r>
            <a:r>
              <a:rPr lang="en-US" sz="1200" b="1" dirty="0"/>
              <a:t> reviewed the RRP BYLAWS a couple of months ago.  </a:t>
            </a:r>
          </a:p>
          <a:p>
            <a:endParaRPr lang="en-US" sz="1200" b="1" dirty="0"/>
          </a:p>
          <a:p>
            <a:r>
              <a:rPr lang="en-US" sz="1200" b="1" dirty="0"/>
              <a:t>Phebe, who served on the Board of Directors, will present those proposed changes. </a:t>
            </a:r>
            <a:endParaRPr lang="en-US" dirty="0"/>
          </a:p>
        </p:txBody>
      </p:sp>
      <p:sp>
        <p:nvSpPr>
          <p:cNvPr id="4" name="Slide Number Placeholder 3"/>
          <p:cNvSpPr>
            <a:spLocks noGrp="1"/>
          </p:cNvSpPr>
          <p:nvPr>
            <p:ph type="sldNum" sz="quarter" idx="5"/>
          </p:nvPr>
        </p:nvSpPr>
        <p:spPr/>
        <p:txBody>
          <a:bodyPr/>
          <a:lstStyle/>
          <a:p>
            <a:fld id="{CB1D9F8F-9786-4A75-A05D-92AE230DF711}" type="slidenum">
              <a:rPr lang="en-US" smtClean="0"/>
              <a:t>20</a:t>
            </a:fld>
            <a:endParaRPr lang="en-US" dirty="0"/>
          </a:p>
        </p:txBody>
      </p:sp>
    </p:spTree>
    <p:extLst>
      <p:ext uri="{BB962C8B-B14F-4D97-AF65-F5344CB8AC3E}">
        <p14:creationId xmlns:p14="http://schemas.microsoft.com/office/powerpoint/2010/main" val="1534190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The Heritage Trail West Project began on October 1, 2020, and was projected to take 18 months to complete. </a:t>
            </a:r>
          </a:p>
          <a:p>
            <a:endParaRPr lang="en-US" sz="1800" b="1" dirty="0"/>
          </a:p>
          <a:p>
            <a:r>
              <a:rPr lang="en-US" sz="1800" b="1" dirty="0"/>
              <a:t>The project was in full swing in 2021 until mid-summer.</a:t>
            </a:r>
          </a:p>
          <a:p>
            <a:endParaRPr lang="en-US" sz="1800" b="1" dirty="0"/>
          </a:p>
          <a:p>
            <a:r>
              <a:rPr lang="en-US" sz="1800" b="1" dirty="0"/>
              <a:t>At that time the contractor filed for bankruptcy and the project stopped.</a:t>
            </a:r>
          </a:p>
          <a:p>
            <a:endParaRPr lang="en-US" sz="1800" b="1" dirty="0"/>
          </a:p>
          <a:p>
            <a:r>
              <a:rPr lang="en-US" sz="1800" b="1" dirty="0"/>
              <a:t>The project has stopped until the legal processes are complete. </a:t>
            </a:r>
          </a:p>
        </p:txBody>
      </p:sp>
      <p:sp>
        <p:nvSpPr>
          <p:cNvPr id="4" name="Slide Number Placeholder 3"/>
          <p:cNvSpPr>
            <a:spLocks noGrp="1"/>
          </p:cNvSpPr>
          <p:nvPr>
            <p:ph type="sldNum" sz="quarter" idx="5"/>
          </p:nvPr>
        </p:nvSpPr>
        <p:spPr/>
        <p:txBody>
          <a:bodyPr/>
          <a:lstStyle/>
          <a:p>
            <a:fld id="{CB1D9F8F-9786-4A75-A05D-92AE230DF711}" type="slidenum">
              <a:rPr lang="en-US" smtClean="0"/>
              <a:t>21</a:t>
            </a:fld>
            <a:endParaRPr lang="en-US" dirty="0"/>
          </a:p>
        </p:txBody>
      </p:sp>
    </p:spTree>
    <p:extLst>
      <p:ext uri="{BB962C8B-B14F-4D97-AF65-F5344CB8AC3E}">
        <p14:creationId xmlns:p14="http://schemas.microsoft.com/office/powerpoint/2010/main" val="3809023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The Heritage Trail West will travel 1 mile east from Chisholm Trail Road to Mays Street. </a:t>
            </a:r>
          </a:p>
          <a:p>
            <a:endParaRPr lang="en-US" sz="1800" b="1" dirty="0"/>
          </a:p>
          <a:p>
            <a:r>
              <a:rPr lang="en-US" sz="1800" b="1" dirty="0"/>
              <a:t>The project includes the Bathing Beach Park, landscaping around the Stagecoach Inn, &amp; the installation of the RRP Engraved Bricks.</a:t>
            </a:r>
          </a:p>
        </p:txBody>
      </p:sp>
      <p:sp>
        <p:nvSpPr>
          <p:cNvPr id="4" name="Slide Number Placeholder 3"/>
          <p:cNvSpPr>
            <a:spLocks noGrp="1"/>
          </p:cNvSpPr>
          <p:nvPr>
            <p:ph type="sldNum" sz="quarter" idx="5"/>
          </p:nvPr>
        </p:nvSpPr>
        <p:spPr/>
        <p:txBody>
          <a:bodyPr/>
          <a:lstStyle/>
          <a:p>
            <a:fld id="{CB1D9F8F-9786-4A75-A05D-92AE230DF711}" type="slidenum">
              <a:rPr lang="en-US" smtClean="0"/>
              <a:t>22</a:t>
            </a:fld>
            <a:endParaRPr lang="en-US" dirty="0"/>
          </a:p>
        </p:txBody>
      </p:sp>
    </p:spTree>
    <p:extLst>
      <p:ext uri="{BB962C8B-B14F-4D97-AF65-F5344CB8AC3E}">
        <p14:creationId xmlns:p14="http://schemas.microsoft.com/office/powerpoint/2010/main" val="1872245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505980"/>
            <a:ext cx="5661660" cy="4671887"/>
          </a:xfrm>
        </p:spPr>
        <p:txBody>
          <a:bodyPr/>
          <a:lstStyle/>
          <a:p>
            <a:r>
              <a:rPr lang="en-US" sz="1800" b="1" dirty="0"/>
              <a:t>This year, the City of Round Rock budgeted funding on an annual basis using 3% of Hotel Occupancy Funds for HP Projects.</a:t>
            </a:r>
          </a:p>
          <a:p>
            <a:endParaRPr lang="en-US" sz="1800" b="1" dirty="0"/>
          </a:p>
          <a:p>
            <a:r>
              <a:rPr lang="en-US" sz="1800" b="1" dirty="0"/>
              <a:t>The City also approved a one-time allocation for the restoration of the RR Stagecoach Inn in the amount of $300K using HOT funds.  </a:t>
            </a:r>
          </a:p>
          <a:p>
            <a:endParaRPr lang="en-US" sz="1800" b="1" dirty="0"/>
          </a:p>
          <a:p>
            <a:r>
              <a:rPr lang="en-US" sz="1800" b="1" dirty="0"/>
              <a:t>The City has started talks to develop am Architectural Design Project for an interior design of the Stagecoach Inn.  That process will take 6-8 months to complete.</a:t>
            </a:r>
          </a:p>
          <a:p>
            <a:endParaRPr lang="en-US" sz="1800" b="1" dirty="0"/>
          </a:p>
          <a:p>
            <a:r>
              <a:rPr lang="en-US" b="1" dirty="0"/>
              <a:t> </a:t>
            </a:r>
          </a:p>
        </p:txBody>
      </p:sp>
      <p:sp>
        <p:nvSpPr>
          <p:cNvPr id="4" name="Slide Number Placeholder 3"/>
          <p:cNvSpPr>
            <a:spLocks noGrp="1"/>
          </p:cNvSpPr>
          <p:nvPr>
            <p:ph type="sldNum" sz="quarter" idx="5"/>
          </p:nvPr>
        </p:nvSpPr>
        <p:spPr/>
        <p:txBody>
          <a:bodyPr/>
          <a:lstStyle/>
          <a:p>
            <a:fld id="{CB1D9F8F-9786-4A75-A05D-92AE230DF711}" type="slidenum">
              <a:rPr lang="en-US" smtClean="0"/>
              <a:t>23</a:t>
            </a:fld>
            <a:endParaRPr lang="en-US" dirty="0"/>
          </a:p>
        </p:txBody>
      </p:sp>
    </p:spTree>
    <p:extLst>
      <p:ext uri="{BB962C8B-B14F-4D97-AF65-F5344CB8AC3E}">
        <p14:creationId xmlns:p14="http://schemas.microsoft.com/office/powerpoint/2010/main" val="698719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RRP wasn’t able to decorate the inn during 2021 because of contractor fencing around the Inn;</a:t>
            </a:r>
          </a:p>
          <a:p>
            <a:endParaRPr lang="en-US" sz="1800" b="1" dirty="0"/>
          </a:p>
          <a:p>
            <a:r>
              <a:rPr lang="en-US" sz="1800" b="1" dirty="0"/>
              <a:t>However, RRP obtained this sign during the holiday, which was posted outside the fence in front of the SCI.</a:t>
            </a:r>
          </a:p>
        </p:txBody>
      </p:sp>
      <p:sp>
        <p:nvSpPr>
          <p:cNvPr id="4" name="Slide Number Placeholder 3"/>
          <p:cNvSpPr>
            <a:spLocks noGrp="1"/>
          </p:cNvSpPr>
          <p:nvPr>
            <p:ph type="sldNum" sz="quarter" idx="5"/>
          </p:nvPr>
        </p:nvSpPr>
        <p:spPr/>
        <p:txBody>
          <a:bodyPr/>
          <a:lstStyle/>
          <a:p>
            <a:fld id="{CB1D9F8F-9786-4A75-A05D-92AE230DF711}" type="slidenum">
              <a:rPr lang="en-US" smtClean="0"/>
              <a:t>24</a:t>
            </a:fld>
            <a:endParaRPr lang="en-US" dirty="0"/>
          </a:p>
        </p:txBody>
      </p:sp>
    </p:spTree>
    <p:extLst>
      <p:ext uri="{BB962C8B-B14F-4D97-AF65-F5344CB8AC3E}">
        <p14:creationId xmlns:p14="http://schemas.microsoft.com/office/powerpoint/2010/main" val="3632844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Frank </a:t>
            </a:r>
            <a:r>
              <a:rPr lang="en-US" sz="1800" b="1" dirty="0" err="1"/>
              <a:t>Darr</a:t>
            </a:r>
            <a:r>
              <a:rPr lang="en-US" sz="1800" b="1" dirty="0"/>
              <a:t> has the lead on the Kenney Fort Visibility Project.</a:t>
            </a:r>
            <a:endParaRPr lang="en-US" sz="1800" dirty="0"/>
          </a:p>
        </p:txBody>
      </p:sp>
      <p:sp>
        <p:nvSpPr>
          <p:cNvPr id="4" name="Slide Number Placeholder 3"/>
          <p:cNvSpPr>
            <a:spLocks noGrp="1"/>
          </p:cNvSpPr>
          <p:nvPr>
            <p:ph type="sldNum" sz="quarter" idx="5"/>
          </p:nvPr>
        </p:nvSpPr>
        <p:spPr/>
        <p:txBody>
          <a:bodyPr/>
          <a:lstStyle/>
          <a:p>
            <a:fld id="{CB1D9F8F-9786-4A75-A05D-92AE230DF711}" type="slidenum">
              <a:rPr lang="en-US" smtClean="0"/>
              <a:t>25</a:t>
            </a:fld>
            <a:endParaRPr lang="en-US" dirty="0"/>
          </a:p>
        </p:txBody>
      </p:sp>
    </p:spTree>
    <p:extLst>
      <p:ext uri="{BB962C8B-B14F-4D97-AF65-F5344CB8AC3E}">
        <p14:creationId xmlns:p14="http://schemas.microsoft.com/office/powerpoint/2010/main" val="2366664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This is a sketch of Kenney Fort. </a:t>
            </a:r>
          </a:p>
          <a:p>
            <a:endParaRPr lang="en-US" sz="1800" b="1" dirty="0"/>
          </a:p>
          <a:p>
            <a:r>
              <a:rPr lang="en-US" sz="1800" b="1" dirty="0"/>
              <a:t>Four Log Cabins were located at the corner of each site with gate openings at each end. </a:t>
            </a:r>
          </a:p>
        </p:txBody>
      </p:sp>
      <p:sp>
        <p:nvSpPr>
          <p:cNvPr id="4" name="Slide Number Placeholder 3"/>
          <p:cNvSpPr>
            <a:spLocks noGrp="1"/>
          </p:cNvSpPr>
          <p:nvPr>
            <p:ph type="sldNum" sz="quarter" idx="5"/>
          </p:nvPr>
        </p:nvSpPr>
        <p:spPr/>
        <p:txBody>
          <a:bodyPr/>
          <a:lstStyle/>
          <a:p>
            <a:fld id="{CB1D9F8F-9786-4A75-A05D-92AE230DF711}" type="slidenum">
              <a:rPr lang="en-US" smtClean="0"/>
              <a:t>26</a:t>
            </a:fld>
            <a:endParaRPr lang="en-US" dirty="0"/>
          </a:p>
        </p:txBody>
      </p:sp>
    </p:spTree>
    <p:extLst>
      <p:ext uri="{BB962C8B-B14F-4D97-AF65-F5344CB8AC3E}">
        <p14:creationId xmlns:p14="http://schemas.microsoft.com/office/powerpoint/2010/main" val="1925323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Kenney Fort is an important site for Round Rock History. </a:t>
            </a:r>
          </a:p>
          <a:p>
            <a:endParaRPr lang="en-US" sz="1800" b="1" dirty="0"/>
          </a:p>
          <a:p>
            <a:r>
              <a:rPr lang="en-US" sz="1800" b="1" dirty="0"/>
              <a:t> The fort, built in 1838, was the first settlement in Williamson County (prior to founding of the City of Round Rock.  </a:t>
            </a:r>
          </a:p>
          <a:p>
            <a:endParaRPr lang="en-US" sz="1800" b="1" dirty="0"/>
          </a:p>
          <a:p>
            <a:r>
              <a:rPr lang="en-US" sz="1800" b="1" dirty="0"/>
              <a:t>While only being used for a few years, the site is associated with two very important Texas history events—the Santa Fe Expedition and the Archives War.</a:t>
            </a:r>
          </a:p>
        </p:txBody>
      </p:sp>
      <p:sp>
        <p:nvSpPr>
          <p:cNvPr id="4" name="Slide Number Placeholder 3"/>
          <p:cNvSpPr>
            <a:spLocks noGrp="1"/>
          </p:cNvSpPr>
          <p:nvPr>
            <p:ph type="sldNum" sz="quarter" idx="5"/>
          </p:nvPr>
        </p:nvSpPr>
        <p:spPr/>
        <p:txBody>
          <a:bodyPr/>
          <a:lstStyle/>
          <a:p>
            <a:fld id="{CB1D9F8F-9786-4A75-A05D-92AE230DF711}" type="slidenum">
              <a:rPr lang="en-US" smtClean="0"/>
              <a:t>27</a:t>
            </a:fld>
            <a:endParaRPr lang="en-US" dirty="0"/>
          </a:p>
        </p:txBody>
      </p:sp>
    </p:spTree>
    <p:extLst>
      <p:ext uri="{BB962C8B-B14F-4D97-AF65-F5344CB8AC3E}">
        <p14:creationId xmlns:p14="http://schemas.microsoft.com/office/powerpoint/2010/main" val="1932065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1D9F8F-9786-4A75-A05D-92AE230DF711}" type="slidenum">
              <a:rPr lang="en-US" smtClean="0"/>
              <a:t>28</a:t>
            </a:fld>
            <a:endParaRPr lang="en-US" dirty="0"/>
          </a:p>
        </p:txBody>
      </p:sp>
    </p:spTree>
    <p:extLst>
      <p:ext uri="{BB962C8B-B14F-4D97-AF65-F5344CB8AC3E}">
        <p14:creationId xmlns:p14="http://schemas.microsoft.com/office/powerpoint/2010/main" val="3432812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5D995-2292-4015-9D82-7DA2794B1129}" type="slidenum">
              <a:rPr lang="en-US" smtClean="0"/>
              <a:t>29</a:t>
            </a:fld>
            <a:endParaRPr lang="en-US" dirty="0"/>
          </a:p>
        </p:txBody>
      </p:sp>
    </p:spTree>
    <p:extLst>
      <p:ext uri="{BB962C8B-B14F-4D97-AF65-F5344CB8AC3E}">
        <p14:creationId xmlns:p14="http://schemas.microsoft.com/office/powerpoint/2010/main" val="859370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The agenda continues here.  </a:t>
            </a:r>
          </a:p>
        </p:txBody>
      </p:sp>
      <p:sp>
        <p:nvSpPr>
          <p:cNvPr id="4" name="Slide Number Placeholder 3"/>
          <p:cNvSpPr>
            <a:spLocks noGrp="1"/>
          </p:cNvSpPr>
          <p:nvPr>
            <p:ph type="sldNum" sz="quarter" idx="5"/>
          </p:nvPr>
        </p:nvSpPr>
        <p:spPr/>
        <p:txBody>
          <a:bodyPr/>
          <a:lstStyle/>
          <a:p>
            <a:fld id="{CB1D9F8F-9786-4A75-A05D-92AE230DF711}" type="slidenum">
              <a:rPr lang="en-US" smtClean="0"/>
              <a:t>3</a:t>
            </a:fld>
            <a:endParaRPr lang="en-US" dirty="0"/>
          </a:p>
        </p:txBody>
      </p:sp>
    </p:spTree>
    <p:extLst>
      <p:ext uri="{BB962C8B-B14F-4D97-AF65-F5344CB8AC3E}">
        <p14:creationId xmlns:p14="http://schemas.microsoft.com/office/powerpoint/2010/main" val="404396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r>
              <a:rPr lang="en-US" dirty="0"/>
              <a:t>Historic preservation functions are within the PDS dept., properties are designated with zoning</a:t>
            </a:r>
          </a:p>
          <a:p>
            <a:r>
              <a:rPr lang="en-US" dirty="0"/>
              <a:t>Of the planning staff there are 3 that spend part of their time on preservation</a:t>
            </a:r>
          </a:p>
          <a:p>
            <a:r>
              <a:rPr lang="en-US" dirty="0"/>
              <a:t>Core function is to administer the preservation ordinance, and for many years that was the extent of the preservation program:</a:t>
            </a:r>
          </a:p>
          <a:p>
            <a:pPr lvl="1"/>
            <a:r>
              <a:rPr lang="en-US" dirty="0"/>
              <a:t>Staff support for HPC, appointed by Council;</a:t>
            </a:r>
          </a:p>
          <a:p>
            <a:pPr lvl="1"/>
            <a:r>
              <a:rPr lang="en-US" dirty="0"/>
              <a:t>CofAs – certifies that an owner’s proposed alterations won’t compromise historic integrity</a:t>
            </a:r>
          </a:p>
          <a:p>
            <a:pPr lvl="1"/>
            <a:r>
              <a:rPr lang="en-US" dirty="0"/>
              <a:t>Tax exemption program incentive for timely maintenance so historic properties aren’t lost</a:t>
            </a:r>
          </a:p>
          <a:p>
            <a:pPr lvl="1"/>
            <a:r>
              <a:rPr lang="en-US" dirty="0"/>
              <a:t>CLG – best practice standards that our local program has to meet to remain eligible for grants</a:t>
            </a:r>
          </a:p>
          <a:p>
            <a:pPr lvl="0"/>
            <a:r>
              <a:rPr lang="en-US" dirty="0"/>
              <a:t>The other, cultural stuff we do – preservation month, compiling background info on properties, walking tour brochure </a:t>
            </a:r>
            <a:r>
              <a:rPr lang="en-US" dirty="0" err="1"/>
              <a:t>etc</a:t>
            </a:r>
            <a:r>
              <a:rPr lang="en-US" dirty="0"/>
              <a:t> – only been able to take on in the last 10 years or so.</a:t>
            </a:r>
          </a:p>
        </p:txBody>
      </p:sp>
      <p:sp>
        <p:nvSpPr>
          <p:cNvPr id="4" name="Slide Number Placeholder 3"/>
          <p:cNvSpPr>
            <a:spLocks noGrp="1"/>
          </p:cNvSpPr>
          <p:nvPr>
            <p:ph type="sldNum" sz="quarter" idx="5"/>
          </p:nvPr>
        </p:nvSpPr>
        <p:spPr/>
        <p:txBody>
          <a:bodyPr/>
          <a:lstStyle/>
          <a:p>
            <a:fld id="{46C5D995-2292-4015-9D82-7DA2794B1129}" type="slidenum">
              <a:rPr lang="en-US" smtClean="0"/>
              <a:t>30</a:t>
            </a:fld>
            <a:endParaRPr lang="en-US" dirty="0"/>
          </a:p>
        </p:txBody>
      </p:sp>
    </p:spTree>
    <p:extLst>
      <p:ext uri="{BB962C8B-B14F-4D97-AF65-F5344CB8AC3E}">
        <p14:creationId xmlns:p14="http://schemas.microsoft.com/office/powerpoint/2010/main" val="3387336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on activities noted in last year’s update:</a:t>
            </a:r>
          </a:p>
          <a:p>
            <a:r>
              <a:rPr lang="en-US" dirty="0"/>
              <a:t>Most of our activity has been in administering architectural review (CofAs) and tax exemptions</a:t>
            </a:r>
          </a:p>
          <a:p>
            <a:r>
              <a:rPr lang="en-US" dirty="0"/>
              <a:t>17 CofAs (3  reviewed by HPC, 14 by staff)</a:t>
            </a:r>
          </a:p>
          <a:p>
            <a:r>
              <a:rPr lang="en-US" dirty="0"/>
              <a:t>Long-range planner</a:t>
            </a:r>
          </a:p>
          <a:p>
            <a:r>
              <a:rPr lang="en-US" dirty="0"/>
              <a:t>Website updated</a:t>
            </a:r>
          </a:p>
          <a:p>
            <a:r>
              <a:rPr lang="en-US" dirty="0"/>
              <a:t>Relocation marker researched/installed for telephone exchange building</a:t>
            </a:r>
          </a:p>
          <a:p>
            <a:r>
              <a:rPr lang="en-US" dirty="0"/>
              <a:t>15 more markers installed; total 37 of 48</a:t>
            </a:r>
          </a:p>
          <a:p>
            <a:r>
              <a:rPr lang="en-US" dirty="0"/>
              <a:t>	3 either have given permission but not installed yet or want to wait until they finish painting first</a:t>
            </a:r>
          </a:p>
          <a:p>
            <a:r>
              <a:rPr lang="en-US" dirty="0"/>
              <a:t>	2 want marker on pole instead of wall</a:t>
            </a:r>
          </a:p>
          <a:p>
            <a:r>
              <a:rPr lang="en-US" dirty="0"/>
              <a:t>	1 does not want a marker at all</a:t>
            </a:r>
          </a:p>
          <a:p>
            <a:r>
              <a:rPr lang="en-US" dirty="0"/>
              <a:t>	5 still have not responded (2 are new owners, 3 didn’t respond a couple years ago)</a:t>
            </a:r>
          </a:p>
          <a:p>
            <a:r>
              <a:rPr lang="en-US" dirty="0"/>
              <a:t>Preservation month activities: mostly partnering with RRP</a:t>
            </a:r>
          </a:p>
          <a:p>
            <a:r>
              <a:rPr lang="en-US" dirty="0"/>
              <a:t>Annual update to CC – made about 2 months ago? – will discuss in a minute</a:t>
            </a:r>
          </a:p>
        </p:txBody>
      </p:sp>
      <p:sp>
        <p:nvSpPr>
          <p:cNvPr id="4" name="Slide Number Placeholder 3"/>
          <p:cNvSpPr>
            <a:spLocks noGrp="1"/>
          </p:cNvSpPr>
          <p:nvPr>
            <p:ph type="sldNum" sz="quarter" idx="5"/>
          </p:nvPr>
        </p:nvSpPr>
        <p:spPr/>
        <p:txBody>
          <a:bodyPr/>
          <a:lstStyle/>
          <a:p>
            <a:fld id="{46C5D995-2292-4015-9D82-7DA2794B1129}" type="slidenum">
              <a:rPr lang="en-US" smtClean="0"/>
              <a:t>31</a:t>
            </a:fld>
            <a:endParaRPr lang="en-US" dirty="0"/>
          </a:p>
        </p:txBody>
      </p:sp>
    </p:spTree>
    <p:extLst>
      <p:ext uri="{BB962C8B-B14F-4D97-AF65-F5344CB8AC3E}">
        <p14:creationId xmlns:p14="http://schemas.microsoft.com/office/powerpoint/2010/main" val="75116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things did in 2021 that weren’t on the list:</a:t>
            </a:r>
          </a:p>
          <a:p>
            <a:r>
              <a:rPr lang="en-US" dirty="0"/>
              <a:t>4-year review of our preservation program for consistency with CLG standards</a:t>
            </a:r>
          </a:p>
          <a:p>
            <a:r>
              <a:rPr lang="en-US" dirty="0"/>
              <a:t>Nicole created a walking tour brochure with help from Shirley and Pamela Anderson (a commissioner)</a:t>
            </a:r>
          </a:p>
          <a:p>
            <a:r>
              <a:rPr lang="en-US" dirty="0"/>
              <a:t>Currently combining the historic resource survey data from the 1992  and 2010 historic resources surveys to check on changes to properties over time.</a:t>
            </a:r>
          </a:p>
          <a:p>
            <a:r>
              <a:rPr lang="en-US" dirty="0"/>
              <a:t>Historic Resources survey is one way to identify potential historic landmarks</a:t>
            </a:r>
          </a:p>
          <a:p>
            <a:pPr lvl="1"/>
            <a:r>
              <a:rPr lang="en-US" dirty="0"/>
              <a:t>listing of all properties at least 50 years old to identify properties that have historic significance and/or architectural integrity. </a:t>
            </a:r>
          </a:p>
          <a:p>
            <a:pPr lvl="1"/>
            <a:r>
              <a:rPr lang="en-US" dirty="0"/>
              <a:t>It’s a formalized process so that surveys can be compared between different areas and different times; needs to be revisited periodically</a:t>
            </a:r>
          </a:p>
          <a:p>
            <a:pPr lvl="1"/>
            <a:r>
              <a:rPr lang="en-US" dirty="0"/>
              <a:t>1992 survey was only looking for pre-1945 structures and within the city limits (with a few exceptions). Identified high-medium-low priorities. </a:t>
            </a:r>
          </a:p>
          <a:p>
            <a:pPr lvl="1"/>
            <a:r>
              <a:rPr lang="en-US" dirty="0"/>
              <a:t>Almost all the high-priority properties identified received historic zoning, but few of the medium or low. </a:t>
            </a:r>
          </a:p>
          <a:p>
            <a:pPr lvl="1"/>
            <a:r>
              <a:rPr lang="en-US" dirty="0"/>
              <a:t>2010 survey was recent but limited to the downtown area</a:t>
            </a:r>
          </a:p>
          <a:p>
            <a:pPr lvl="1"/>
            <a:r>
              <a:rPr lang="en-US" dirty="0"/>
              <a:t>See what’s still here and what may have aged into consideration</a:t>
            </a:r>
          </a:p>
        </p:txBody>
      </p:sp>
      <p:sp>
        <p:nvSpPr>
          <p:cNvPr id="4" name="Slide Number Placeholder 3"/>
          <p:cNvSpPr>
            <a:spLocks noGrp="1"/>
          </p:cNvSpPr>
          <p:nvPr>
            <p:ph type="sldNum" sz="quarter" idx="5"/>
          </p:nvPr>
        </p:nvSpPr>
        <p:spPr/>
        <p:txBody>
          <a:bodyPr/>
          <a:lstStyle/>
          <a:p>
            <a:fld id="{46C5D995-2292-4015-9D82-7DA2794B1129}" type="slidenum">
              <a:rPr lang="en-US" smtClean="0"/>
              <a:t>32</a:t>
            </a:fld>
            <a:endParaRPr lang="en-US" dirty="0"/>
          </a:p>
        </p:txBody>
      </p:sp>
    </p:spTree>
    <p:extLst>
      <p:ext uri="{BB962C8B-B14F-4D97-AF65-F5344CB8AC3E}">
        <p14:creationId xmlns:p14="http://schemas.microsoft.com/office/powerpoint/2010/main" val="828090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year update on the comprehensive plan was delivered to Council last November</a:t>
            </a:r>
          </a:p>
          <a:p>
            <a:endParaRPr lang="en-US" dirty="0"/>
          </a:p>
        </p:txBody>
      </p:sp>
    </p:spTree>
    <p:extLst>
      <p:ext uri="{BB962C8B-B14F-4D97-AF65-F5344CB8AC3E}">
        <p14:creationId xmlns:p14="http://schemas.microsoft.com/office/powerpoint/2010/main" val="3325711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Round Rock 2030 is a 10-year comprehensive plan adopted in 2020. </a:t>
            </a:r>
          </a:p>
          <a:p>
            <a:r>
              <a:rPr lang="en-US" b="1" dirty="0"/>
              <a:t>Mostly a land use plan for long-range planning </a:t>
            </a:r>
            <a:r>
              <a:rPr lang="en-US" b="1" dirty="0" err="1"/>
              <a:t>pruposes</a:t>
            </a:r>
            <a:r>
              <a:rPr lang="en-US" b="1" dirty="0"/>
              <a:t>.</a:t>
            </a:r>
          </a:p>
          <a:p>
            <a:r>
              <a:rPr lang="en-US" b="1" dirty="0"/>
              <a:t>One overall vision statement</a:t>
            </a:r>
          </a:p>
          <a:p>
            <a:r>
              <a:rPr lang="en-US" b="1" dirty="0"/>
              <a:t>Stated 12 policies with lists of implementation strategies</a:t>
            </a:r>
          </a:p>
          <a:p>
            <a:r>
              <a:rPr lang="en-US" b="1" dirty="0"/>
              <a:t>One of the 12 policies relates to historic preservation</a:t>
            </a:r>
          </a:p>
          <a:p>
            <a:r>
              <a:rPr lang="en-US" b="1" dirty="0"/>
              <a:t>Recently delivered the 2020-2021 annual report to Council with progress on those implementation strategies</a:t>
            </a:r>
          </a:p>
          <a:p>
            <a:endParaRPr lang="en-US" dirty="0"/>
          </a:p>
        </p:txBody>
      </p:sp>
      <p:sp>
        <p:nvSpPr>
          <p:cNvPr id="4" name="Slide Number Placeholder 3"/>
          <p:cNvSpPr>
            <a:spLocks noGrp="1"/>
          </p:cNvSpPr>
          <p:nvPr>
            <p:ph type="sldNum" sz="quarter" idx="5"/>
          </p:nvPr>
        </p:nvSpPr>
        <p:spPr/>
        <p:txBody>
          <a:bodyPr/>
          <a:lstStyle/>
          <a:p>
            <a:fld id="{46C5D995-2292-4015-9D82-7DA2794B1129}" type="slidenum">
              <a:rPr lang="en-US" smtClean="0"/>
              <a:t>34</a:t>
            </a:fld>
            <a:endParaRPr lang="en-US" dirty="0"/>
          </a:p>
        </p:txBody>
      </p:sp>
    </p:spTree>
    <p:extLst>
      <p:ext uri="{BB962C8B-B14F-4D97-AF65-F5344CB8AC3E}">
        <p14:creationId xmlns:p14="http://schemas.microsoft.com/office/powerpoint/2010/main" val="2955505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learned that the Texas chapter of the APA selected Round Rock 2030 fir the state comprehensive planning award.</a:t>
            </a:r>
          </a:p>
          <a:p>
            <a:r>
              <a:rPr lang="en-US" dirty="0"/>
              <a:t>Award committee impressed enough to also name Round Rock as Community of the year for its planning work.</a:t>
            </a:r>
          </a:p>
        </p:txBody>
      </p:sp>
      <p:sp>
        <p:nvSpPr>
          <p:cNvPr id="4" name="Slide Number Placeholder 3"/>
          <p:cNvSpPr>
            <a:spLocks noGrp="1"/>
          </p:cNvSpPr>
          <p:nvPr>
            <p:ph type="sldNum" sz="quarter" idx="5"/>
          </p:nvPr>
        </p:nvSpPr>
        <p:spPr/>
        <p:txBody>
          <a:bodyPr/>
          <a:lstStyle/>
          <a:p>
            <a:fld id="{46C5D995-2292-4015-9D82-7DA2794B1129}" type="slidenum">
              <a:rPr lang="en-US" smtClean="0"/>
              <a:t>35</a:t>
            </a:fld>
            <a:endParaRPr lang="en-US" dirty="0"/>
          </a:p>
        </p:txBody>
      </p:sp>
    </p:spTree>
    <p:extLst>
      <p:ext uri="{BB962C8B-B14F-4D97-AF65-F5344CB8AC3E}">
        <p14:creationId xmlns:p14="http://schemas.microsoft.com/office/powerpoint/2010/main" val="84065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statement: what RR wants to become over the next 10 </a:t>
            </a:r>
            <a:r>
              <a:rPr lang="en-US" dirty="0" err="1"/>
              <a:t>eyars</a:t>
            </a:r>
            <a:endParaRPr lang="en-US" dirty="0"/>
          </a:p>
        </p:txBody>
      </p:sp>
      <p:sp>
        <p:nvSpPr>
          <p:cNvPr id="4" name="Slide Number Placeholder 3"/>
          <p:cNvSpPr>
            <a:spLocks noGrp="1"/>
          </p:cNvSpPr>
          <p:nvPr>
            <p:ph type="sldNum" sz="quarter" idx="5"/>
          </p:nvPr>
        </p:nvSpPr>
        <p:spPr/>
        <p:txBody>
          <a:bodyPr/>
          <a:lstStyle/>
          <a:p>
            <a:fld id="{46C5D995-2292-4015-9D82-7DA2794B1129}" type="slidenum">
              <a:rPr lang="en-US" smtClean="0"/>
              <a:t>36</a:t>
            </a:fld>
            <a:endParaRPr lang="en-US" dirty="0"/>
          </a:p>
        </p:txBody>
      </p:sp>
    </p:spTree>
    <p:extLst>
      <p:ext uri="{BB962C8B-B14F-4D97-AF65-F5344CB8AC3E}">
        <p14:creationId xmlns:p14="http://schemas.microsoft.com/office/powerpoint/2010/main" val="789204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policy statement for Historic Preservation: Preserve buildings and sites that contribute to Round Rock’s history.</a:t>
            </a:r>
          </a:p>
          <a:p>
            <a:r>
              <a:rPr lang="en-US" dirty="0"/>
              <a:t>Updates on what was done to further the implementation strategies:</a:t>
            </a:r>
          </a:p>
          <a:p>
            <a:r>
              <a:rPr lang="en-US" dirty="0"/>
              <a:t>	Walking guide as education and outreach info that is also useful to our Convention &amp; Visitors’ bureau</a:t>
            </a:r>
          </a:p>
          <a:p>
            <a:r>
              <a:rPr lang="en-US" dirty="0"/>
              <a:t>	Partnerships with other organization – in this case listing the preservation month activities done with Round Rock Preservation</a:t>
            </a:r>
          </a:p>
          <a:p>
            <a:r>
              <a:rPr lang="en-US" dirty="0"/>
              <a:t>	and one of the implementation strategies was to identify new funding sources for the preservation program, and the Council announced that it would allocate </a:t>
            </a:r>
            <a:r>
              <a:rPr lang="en-US" dirty="0">
                <a:highlight>
                  <a:srgbClr val="FFFF00"/>
                </a:highlight>
              </a:rPr>
              <a:t>part of its hotel occupancy taxes each year to preservation programs, with a one-year $300k allocation</a:t>
            </a:r>
            <a:endParaRPr lang="en-US" dirty="0"/>
          </a:p>
        </p:txBody>
      </p:sp>
      <p:sp>
        <p:nvSpPr>
          <p:cNvPr id="4" name="Slide Number Placeholder 3"/>
          <p:cNvSpPr>
            <a:spLocks noGrp="1"/>
          </p:cNvSpPr>
          <p:nvPr>
            <p:ph type="sldNum" sz="quarter" idx="5"/>
          </p:nvPr>
        </p:nvSpPr>
        <p:spPr/>
        <p:txBody>
          <a:bodyPr/>
          <a:lstStyle/>
          <a:p>
            <a:fld id="{46C5D995-2292-4015-9D82-7DA2794B1129}" type="slidenum">
              <a:rPr lang="en-US" smtClean="0"/>
              <a:t>37</a:t>
            </a:fld>
            <a:endParaRPr lang="en-US" dirty="0"/>
          </a:p>
        </p:txBody>
      </p:sp>
    </p:spTree>
    <p:extLst>
      <p:ext uri="{BB962C8B-B14F-4D97-AF65-F5344CB8AC3E}">
        <p14:creationId xmlns:p14="http://schemas.microsoft.com/office/powerpoint/2010/main" val="3915981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Round Rock 2030 has its own website where you can read updates on the other policies and implementation strategies.</a:t>
            </a:r>
          </a:p>
        </p:txBody>
      </p:sp>
    </p:spTree>
    <p:extLst>
      <p:ext uri="{BB962C8B-B14F-4D97-AF65-F5344CB8AC3E}">
        <p14:creationId xmlns:p14="http://schemas.microsoft.com/office/powerpoint/2010/main" val="555646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city preservation program projects coming up:</a:t>
            </a:r>
          </a:p>
          <a:p>
            <a:r>
              <a:rPr lang="en-US" dirty="0"/>
              <a:t>As mentioned, we’re reconciling the different historic resource surveys – different geographies, addresses have changed on some properties, some have been demolished</a:t>
            </a:r>
          </a:p>
          <a:p>
            <a:r>
              <a:rPr lang="en-US" dirty="0"/>
              <a:t>Also got WCAD to list structures by age as a first step in identifying properties that have aged into consideration…. </a:t>
            </a:r>
          </a:p>
          <a:p>
            <a:r>
              <a:rPr lang="en-US" dirty="0"/>
              <a:t>… but ultimately there will be footwork to do – visit sites in person, and not sure yet how big that list is going to be and if we’ll need help</a:t>
            </a:r>
          </a:p>
          <a:p>
            <a:r>
              <a:rPr lang="en-US" dirty="0"/>
              <a:t>Tax exemptions  - which as usual happen at about the same time as preservation month. </a:t>
            </a:r>
          </a:p>
          <a:p>
            <a:r>
              <a:rPr lang="en-US" dirty="0"/>
              <a:t>Complete the marker installations… for those that finish their painting projects and to adapt for pole mounting, and then try to contact the last 5 again.</a:t>
            </a:r>
          </a:p>
        </p:txBody>
      </p:sp>
      <p:sp>
        <p:nvSpPr>
          <p:cNvPr id="4" name="Slide Number Placeholder 3"/>
          <p:cNvSpPr>
            <a:spLocks noGrp="1"/>
          </p:cNvSpPr>
          <p:nvPr>
            <p:ph type="sldNum" sz="quarter" idx="5"/>
          </p:nvPr>
        </p:nvSpPr>
        <p:spPr/>
        <p:txBody>
          <a:bodyPr/>
          <a:lstStyle/>
          <a:p>
            <a:fld id="{46C5D995-2292-4015-9D82-7DA2794B1129}" type="slidenum">
              <a:rPr lang="en-US" smtClean="0"/>
              <a:t>39</a:t>
            </a:fld>
            <a:endParaRPr lang="en-US" dirty="0"/>
          </a:p>
        </p:txBody>
      </p:sp>
    </p:spTree>
    <p:extLst>
      <p:ext uri="{BB962C8B-B14F-4D97-AF65-F5344CB8AC3E}">
        <p14:creationId xmlns:p14="http://schemas.microsoft.com/office/powerpoint/2010/main" val="1636921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This chart shows our RRP Board of Directors.</a:t>
            </a:r>
          </a:p>
          <a:p>
            <a:endParaRPr lang="en-US" sz="1800" b="1" dirty="0"/>
          </a:p>
          <a:p>
            <a:r>
              <a:rPr lang="en-US" sz="1800" b="1" dirty="0"/>
              <a:t>The board members have been elected </a:t>
            </a:r>
            <a:r>
              <a:rPr lang="en-US" sz="1800" b="1"/>
              <a:t>from our membership &amp;  </a:t>
            </a:r>
            <a:r>
              <a:rPr lang="en-US" sz="1800" b="1" dirty="0"/>
              <a:t>serve on a </a:t>
            </a:r>
            <a:r>
              <a:rPr lang="en-US" sz="1800" b="1"/>
              <a:t>volunteer basis.</a:t>
            </a:r>
            <a:endParaRPr lang="en-US" sz="1800" b="1" dirty="0"/>
          </a:p>
          <a:p>
            <a:endParaRPr lang="en-US" sz="18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p>
          <a:p>
            <a:endParaRPr lang="en-US" sz="1800" b="1" dirty="0"/>
          </a:p>
        </p:txBody>
      </p:sp>
      <p:sp>
        <p:nvSpPr>
          <p:cNvPr id="4" name="Slide Number Placeholder 3"/>
          <p:cNvSpPr>
            <a:spLocks noGrp="1"/>
          </p:cNvSpPr>
          <p:nvPr>
            <p:ph type="sldNum" sz="quarter" idx="5"/>
          </p:nvPr>
        </p:nvSpPr>
        <p:spPr/>
        <p:txBody>
          <a:bodyPr/>
          <a:lstStyle/>
          <a:p>
            <a:fld id="{CB1D9F8F-9786-4A75-A05D-92AE230DF711}" type="slidenum">
              <a:rPr lang="en-US" smtClean="0"/>
              <a:t>4</a:t>
            </a:fld>
            <a:endParaRPr lang="en-US" dirty="0"/>
          </a:p>
        </p:txBody>
      </p:sp>
    </p:spTree>
    <p:extLst>
      <p:ext uri="{BB962C8B-B14F-4D97-AF65-F5344CB8AC3E}">
        <p14:creationId xmlns:p14="http://schemas.microsoft.com/office/powerpoint/2010/main" val="17987206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because tax exemptions some due during preservation month we really appreciate all that Round Rock Preservation does for it and we want to support it. </a:t>
            </a:r>
          </a:p>
          <a:p>
            <a:r>
              <a:rPr lang="en-US" dirty="0"/>
              <a:t>Use the city’s publicity channels</a:t>
            </a:r>
          </a:p>
          <a:p>
            <a:r>
              <a:rPr lang="en-US" dirty="0"/>
              <a:t>Identified a date to proclaim Preservation month, </a:t>
            </a:r>
          </a:p>
          <a:p>
            <a:r>
              <a:rPr lang="en-US" dirty="0"/>
              <a:t>Writing historic property info to share on social media – social media folks like them because they get more </a:t>
            </a:r>
            <a:r>
              <a:rPr lang="en-US" dirty="0" err="1"/>
              <a:t>interation</a:t>
            </a:r>
            <a:endParaRPr lang="en-US" dirty="0"/>
          </a:p>
          <a:p>
            <a:r>
              <a:rPr lang="en-US" dirty="0"/>
              <a:t>Not certain MoM will happen, but decide what we want to do there</a:t>
            </a:r>
          </a:p>
          <a:p>
            <a:r>
              <a:rPr lang="en-US" dirty="0"/>
              <a:t>Shirley is working on exhibits at Baca and the Library and a Local History speaker</a:t>
            </a:r>
          </a:p>
          <a:p>
            <a:r>
              <a:rPr lang="en-US" dirty="0"/>
              <a:t>Staff will be speaking for two of the Lunch and Learns in September </a:t>
            </a:r>
            <a:r>
              <a:rPr lang="en-US"/>
              <a:t>and November</a:t>
            </a:r>
            <a:endParaRPr lang="en-US" dirty="0"/>
          </a:p>
        </p:txBody>
      </p:sp>
      <p:sp>
        <p:nvSpPr>
          <p:cNvPr id="4" name="Slide Number Placeholder 3"/>
          <p:cNvSpPr>
            <a:spLocks noGrp="1"/>
          </p:cNvSpPr>
          <p:nvPr>
            <p:ph type="sldNum" sz="quarter" idx="5"/>
          </p:nvPr>
        </p:nvSpPr>
        <p:spPr/>
        <p:txBody>
          <a:bodyPr/>
          <a:lstStyle/>
          <a:p>
            <a:fld id="{46C5D995-2292-4015-9D82-7DA2794B1129}" type="slidenum">
              <a:rPr lang="en-US" smtClean="0"/>
              <a:t>40</a:t>
            </a:fld>
            <a:endParaRPr lang="en-US" dirty="0"/>
          </a:p>
        </p:txBody>
      </p:sp>
    </p:spTree>
    <p:extLst>
      <p:ext uri="{BB962C8B-B14F-4D97-AF65-F5344CB8AC3E}">
        <p14:creationId xmlns:p14="http://schemas.microsoft.com/office/powerpoint/2010/main" val="1371500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What are RRP Plans for 2022.</a:t>
            </a:r>
          </a:p>
          <a:p>
            <a:endParaRPr lang="en-US" sz="1800" b="1" dirty="0"/>
          </a:p>
        </p:txBody>
      </p:sp>
      <p:sp>
        <p:nvSpPr>
          <p:cNvPr id="4" name="Slide Number Placeholder 3"/>
          <p:cNvSpPr>
            <a:spLocks noGrp="1"/>
          </p:cNvSpPr>
          <p:nvPr>
            <p:ph type="sldNum" sz="quarter" idx="5"/>
          </p:nvPr>
        </p:nvSpPr>
        <p:spPr/>
        <p:txBody>
          <a:bodyPr/>
          <a:lstStyle/>
          <a:p>
            <a:fld id="{CB1D9F8F-9786-4A75-A05D-92AE230DF711}" type="slidenum">
              <a:rPr lang="en-US" smtClean="0"/>
              <a:t>41</a:t>
            </a:fld>
            <a:endParaRPr lang="en-US" dirty="0"/>
          </a:p>
        </p:txBody>
      </p:sp>
    </p:spTree>
    <p:extLst>
      <p:ext uri="{BB962C8B-B14F-4D97-AF65-F5344CB8AC3E}">
        <p14:creationId xmlns:p14="http://schemas.microsoft.com/office/powerpoint/2010/main" val="34053125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RRP plans to grow our capabilities and accomplishments.</a:t>
            </a:r>
          </a:p>
          <a:p>
            <a:endParaRPr lang="en-US" b="1" dirty="0"/>
          </a:p>
        </p:txBody>
      </p:sp>
      <p:sp>
        <p:nvSpPr>
          <p:cNvPr id="4" name="Slide Number Placeholder 3"/>
          <p:cNvSpPr>
            <a:spLocks noGrp="1"/>
          </p:cNvSpPr>
          <p:nvPr>
            <p:ph type="sldNum" sz="quarter" idx="5"/>
          </p:nvPr>
        </p:nvSpPr>
        <p:spPr/>
        <p:txBody>
          <a:bodyPr/>
          <a:lstStyle/>
          <a:p>
            <a:fld id="{CB1D9F8F-9786-4A75-A05D-92AE230DF711}" type="slidenum">
              <a:rPr lang="en-US" smtClean="0"/>
              <a:t>42</a:t>
            </a:fld>
            <a:endParaRPr lang="en-US" dirty="0"/>
          </a:p>
        </p:txBody>
      </p:sp>
    </p:spTree>
    <p:extLst>
      <p:ext uri="{BB962C8B-B14F-4D97-AF65-F5344CB8AC3E}">
        <p14:creationId xmlns:p14="http://schemas.microsoft.com/office/powerpoint/2010/main" val="3390103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This is the bucket list for RRP.</a:t>
            </a:r>
          </a:p>
          <a:p>
            <a:r>
              <a:rPr lang="en-US" sz="1800" b="1" dirty="0"/>
              <a:t>RRP aspires to accomplish a couple of new projects during 2022.</a:t>
            </a:r>
          </a:p>
          <a:p>
            <a:endParaRPr lang="en-US" sz="1800" b="1" dirty="0"/>
          </a:p>
          <a:p>
            <a:endParaRPr lang="en-US" sz="1800" b="1" dirty="0"/>
          </a:p>
          <a:p>
            <a:endParaRPr lang="en-US" sz="1800" b="1" dirty="0"/>
          </a:p>
        </p:txBody>
      </p:sp>
      <p:sp>
        <p:nvSpPr>
          <p:cNvPr id="4" name="Slide Number Placeholder 3"/>
          <p:cNvSpPr>
            <a:spLocks noGrp="1"/>
          </p:cNvSpPr>
          <p:nvPr>
            <p:ph type="sldNum" sz="quarter" idx="5"/>
          </p:nvPr>
        </p:nvSpPr>
        <p:spPr/>
        <p:txBody>
          <a:bodyPr/>
          <a:lstStyle/>
          <a:p>
            <a:fld id="{CB1D9F8F-9786-4A75-A05D-92AE230DF711}" type="slidenum">
              <a:rPr lang="en-US" smtClean="0"/>
              <a:t>43</a:t>
            </a:fld>
            <a:endParaRPr lang="en-US" dirty="0"/>
          </a:p>
        </p:txBody>
      </p:sp>
    </p:spTree>
    <p:extLst>
      <p:ext uri="{BB962C8B-B14F-4D97-AF65-F5344CB8AC3E}">
        <p14:creationId xmlns:p14="http://schemas.microsoft.com/office/powerpoint/2010/main" val="166886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Sylvia Forbes, the 2022 RRP Awards Chair, is developing guidelines for next year’s awards. </a:t>
            </a:r>
          </a:p>
          <a:p>
            <a:endParaRPr lang="en-US" sz="1800" b="1" dirty="0"/>
          </a:p>
          <a:p>
            <a:r>
              <a:rPr lang="en-US" sz="1800" b="1" dirty="0"/>
              <a:t>RRP will then seek input from the public and the City during that process.</a:t>
            </a:r>
          </a:p>
          <a:p>
            <a:endParaRPr lang="en-US"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This year, RRP recognizes AWARDEES, who RRP believes helped move the RR HP Program forward for the community of Round Rock.</a:t>
            </a:r>
          </a:p>
          <a:p>
            <a:endParaRPr lang="en-US" sz="1800" b="1" dirty="0"/>
          </a:p>
          <a:p>
            <a:endParaRPr lang="en-US" b="1" dirty="0"/>
          </a:p>
        </p:txBody>
      </p:sp>
      <p:sp>
        <p:nvSpPr>
          <p:cNvPr id="4" name="Slide Number Placeholder 3"/>
          <p:cNvSpPr>
            <a:spLocks noGrp="1"/>
          </p:cNvSpPr>
          <p:nvPr>
            <p:ph type="sldNum" sz="quarter" idx="5"/>
          </p:nvPr>
        </p:nvSpPr>
        <p:spPr/>
        <p:txBody>
          <a:bodyPr/>
          <a:lstStyle/>
          <a:p>
            <a:fld id="{CB1D9F8F-9786-4A75-A05D-92AE230DF711}" type="slidenum">
              <a:rPr lang="en-US" smtClean="0"/>
              <a:t>44</a:t>
            </a:fld>
            <a:endParaRPr lang="en-US" dirty="0"/>
          </a:p>
        </p:txBody>
      </p:sp>
    </p:spTree>
    <p:extLst>
      <p:ext uri="{BB962C8B-B14F-4D97-AF65-F5344CB8AC3E}">
        <p14:creationId xmlns:p14="http://schemas.microsoft.com/office/powerpoint/2010/main" val="2629396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This charts list categories for this year’s RRP Awards.</a:t>
            </a:r>
          </a:p>
          <a:p>
            <a:endParaRPr lang="en-US" sz="1800" b="1" dirty="0"/>
          </a:p>
          <a:p>
            <a:r>
              <a:rPr lang="en-US" sz="1800" b="1" dirty="0"/>
              <a:t>RRP Awards recognize individuals and organizations, who have made significant contributions toward preservation goals and mission. </a:t>
            </a:r>
          </a:p>
        </p:txBody>
      </p:sp>
      <p:sp>
        <p:nvSpPr>
          <p:cNvPr id="4" name="Slide Number Placeholder 3"/>
          <p:cNvSpPr>
            <a:spLocks noGrp="1"/>
          </p:cNvSpPr>
          <p:nvPr>
            <p:ph type="sldNum" sz="quarter" idx="5"/>
          </p:nvPr>
        </p:nvSpPr>
        <p:spPr/>
        <p:txBody>
          <a:bodyPr/>
          <a:lstStyle/>
          <a:p>
            <a:fld id="{CB1D9F8F-9786-4A75-A05D-92AE230DF711}" type="slidenum">
              <a:rPr lang="en-US" smtClean="0"/>
              <a:t>45</a:t>
            </a:fld>
            <a:endParaRPr lang="en-US" dirty="0"/>
          </a:p>
        </p:txBody>
      </p:sp>
    </p:spTree>
    <p:extLst>
      <p:ext uri="{BB962C8B-B14F-4D97-AF65-F5344CB8AC3E}">
        <p14:creationId xmlns:p14="http://schemas.microsoft.com/office/powerpoint/2010/main" val="1467597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753" y="4537596"/>
            <a:ext cx="5905958" cy="4222582"/>
          </a:xfrm>
        </p:spPr>
        <p:txBody>
          <a:bodyPr/>
          <a:lstStyle/>
          <a:p>
            <a:pPr marL="342900" indent="-342900">
              <a:buFont typeface="Arial" panose="020B0604020202020204" pitchFamily="34" charset="0"/>
              <a:buChar char="•"/>
            </a:pPr>
            <a:r>
              <a:rPr lang="en-US" sz="1400" b="1" dirty="0">
                <a:latin typeface="Arial Black" panose="020B0A04020102020204" pitchFamily="34" charset="0"/>
              </a:rPr>
              <a:t>The CORR is recognized for being a strong Partner since 2013, when RRP began efforts to save the RR SCI from demolition.</a:t>
            </a:r>
          </a:p>
          <a:p>
            <a:pPr marL="342900" indent="-342900">
              <a:buFont typeface="Arial" panose="020B0604020202020204" pitchFamily="34" charset="0"/>
              <a:buChar char="•"/>
            </a:pPr>
            <a:endParaRPr lang="en-US" sz="1400" b="1" dirty="0">
              <a:latin typeface="Arial Black" panose="020B0A04020102020204" pitchFamily="34" charset="0"/>
            </a:endParaRPr>
          </a:p>
          <a:p>
            <a:pPr marL="342900" indent="-342900">
              <a:buFont typeface="Arial" panose="020B0604020202020204" pitchFamily="34" charset="0"/>
              <a:buChar char="•"/>
            </a:pPr>
            <a:r>
              <a:rPr lang="en-US" sz="1400" b="1" dirty="0">
                <a:latin typeface="Arial Black" panose="020B0A04020102020204" pitchFamily="34" charset="0"/>
              </a:rPr>
              <a:t>The City already had a HP Program.</a:t>
            </a:r>
          </a:p>
          <a:p>
            <a:pPr marL="342900" indent="-342900">
              <a:buFont typeface="Arial" panose="020B0604020202020204" pitchFamily="34" charset="0"/>
              <a:buChar char="•"/>
            </a:pPr>
            <a:endParaRPr lang="en-US" sz="1400" b="1" dirty="0">
              <a:latin typeface="Arial Black" panose="020B0A04020102020204" pitchFamily="34" charset="0"/>
            </a:endParaRPr>
          </a:p>
          <a:p>
            <a:pPr marL="342900" indent="-342900">
              <a:buFont typeface="Arial" panose="020B0604020202020204" pitchFamily="34" charset="0"/>
              <a:buChar char="•"/>
            </a:pPr>
            <a:r>
              <a:rPr lang="en-US" sz="1400" b="1" dirty="0">
                <a:latin typeface="Arial Black" panose="020B0A04020102020204" pitchFamily="34" charset="0"/>
              </a:rPr>
              <a:t>In 2018, the city provided approximately $1M in Hotel Occupancy Taxes to relocate the RR Stagecoach Inn to 750 Chisholm Trail Rd.   </a:t>
            </a:r>
          </a:p>
          <a:p>
            <a:pPr marL="342900" indent="-342900">
              <a:buFont typeface="Arial" panose="020B0604020202020204" pitchFamily="34" charset="0"/>
              <a:buChar char="•"/>
            </a:pPr>
            <a:endParaRPr lang="en-US" sz="1400" b="1" dirty="0">
              <a:latin typeface="Arial Black" panose="020B0A04020102020204" pitchFamily="34" charset="0"/>
            </a:endParaRPr>
          </a:p>
          <a:p>
            <a:pPr marL="342900" indent="-342900">
              <a:buFont typeface="Arial" panose="020B0604020202020204" pitchFamily="34" charset="0"/>
              <a:buChar char="•"/>
            </a:pPr>
            <a:r>
              <a:rPr lang="en-US" sz="1400" b="1" dirty="0">
                <a:latin typeface="Arial Black" panose="020B0A04020102020204" pitchFamily="34" charset="0"/>
              </a:rPr>
              <a:t>The City also allocated $300K in HOT Funds in this year’s budget for the Restoration of the RR Stagecoach Inn.</a:t>
            </a:r>
          </a:p>
          <a:p>
            <a:pPr marL="342900" indent="-342900">
              <a:buFont typeface="Arial" panose="020B0604020202020204" pitchFamily="34" charset="0"/>
              <a:buChar char="•"/>
            </a:pPr>
            <a:endParaRPr lang="en-US" sz="1400" b="1" dirty="0">
              <a:latin typeface="Arial Black" panose="020B0A04020102020204" pitchFamily="34" charset="0"/>
            </a:endParaRPr>
          </a:p>
          <a:p>
            <a:pPr marL="342900" indent="-342900">
              <a:buFont typeface="Arial" panose="020B0604020202020204" pitchFamily="34" charset="0"/>
              <a:buChar char="•"/>
            </a:pPr>
            <a:r>
              <a:rPr lang="en-US" sz="1400" b="1" dirty="0">
                <a:latin typeface="Arial Black" panose="020B0A04020102020204" pitchFamily="34" charset="0"/>
              </a:rPr>
              <a:t>The City’s commitment to preservation actions demonstrates the City of RR’s desire to preserve the heritage of RR for future generations. </a:t>
            </a:r>
            <a:endParaRPr lang="en-US" sz="1400" dirty="0"/>
          </a:p>
          <a:p>
            <a:endParaRPr lang="en-US" dirty="0"/>
          </a:p>
        </p:txBody>
      </p:sp>
      <p:sp>
        <p:nvSpPr>
          <p:cNvPr id="4" name="Slide Number Placeholder 3"/>
          <p:cNvSpPr>
            <a:spLocks noGrp="1"/>
          </p:cNvSpPr>
          <p:nvPr>
            <p:ph type="sldNum" sz="quarter" idx="5"/>
          </p:nvPr>
        </p:nvSpPr>
        <p:spPr/>
        <p:txBody>
          <a:bodyPr/>
          <a:lstStyle/>
          <a:p>
            <a:fld id="{CB1D9F8F-9786-4A75-A05D-92AE230DF711}" type="slidenum">
              <a:rPr lang="en-US" smtClean="0"/>
              <a:t>46</a:t>
            </a:fld>
            <a:endParaRPr lang="en-US" dirty="0"/>
          </a:p>
        </p:txBody>
      </p:sp>
    </p:spTree>
    <p:extLst>
      <p:ext uri="{BB962C8B-B14F-4D97-AF65-F5344CB8AC3E}">
        <p14:creationId xmlns:p14="http://schemas.microsoft.com/office/powerpoint/2010/main" val="13794229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t>
            </a:r>
            <a:r>
              <a:rPr lang="en-US" sz="1800" b="1" dirty="0"/>
              <a:t>Dell Technologies is recognized for their support of RRP since 2016 with Dell “Your Cause Funds.” </a:t>
            </a:r>
          </a:p>
          <a:p>
            <a:endParaRPr lang="en-US" sz="1800" b="1" dirty="0"/>
          </a:p>
          <a:p>
            <a:r>
              <a:rPr lang="en-US" sz="1800" b="1" dirty="0"/>
              <a:t>This support has been directed toward the restoration of the RR Stagecoach Inn. </a:t>
            </a:r>
          </a:p>
        </p:txBody>
      </p:sp>
      <p:sp>
        <p:nvSpPr>
          <p:cNvPr id="4" name="Slide Number Placeholder 3"/>
          <p:cNvSpPr>
            <a:spLocks noGrp="1"/>
          </p:cNvSpPr>
          <p:nvPr>
            <p:ph type="sldNum" sz="quarter" idx="5"/>
          </p:nvPr>
        </p:nvSpPr>
        <p:spPr/>
        <p:txBody>
          <a:bodyPr/>
          <a:lstStyle/>
          <a:p>
            <a:fld id="{CB1D9F8F-9786-4A75-A05D-92AE230DF711}" type="slidenum">
              <a:rPr lang="en-US" smtClean="0"/>
              <a:t>47</a:t>
            </a:fld>
            <a:endParaRPr lang="en-US" dirty="0"/>
          </a:p>
        </p:txBody>
      </p:sp>
    </p:spTree>
    <p:extLst>
      <p:ext uri="{BB962C8B-B14F-4D97-AF65-F5344CB8AC3E}">
        <p14:creationId xmlns:p14="http://schemas.microsoft.com/office/powerpoint/2010/main" val="2504593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The Round Rock Woman’s Club is recognized for their support of RRP Projects since 2019. </a:t>
            </a:r>
          </a:p>
          <a:p>
            <a:endParaRPr lang="en-US" sz="1800" b="1" dirty="0"/>
          </a:p>
          <a:p>
            <a:r>
              <a:rPr lang="en-US" sz="1800" b="1" dirty="0"/>
              <a:t> Their support has helped move preservation projects forward, which will enrich the lives of people in RR so they can enjoy RR Historic Assets into the future.</a:t>
            </a:r>
          </a:p>
        </p:txBody>
      </p:sp>
      <p:sp>
        <p:nvSpPr>
          <p:cNvPr id="4" name="Slide Number Placeholder 3"/>
          <p:cNvSpPr>
            <a:spLocks noGrp="1"/>
          </p:cNvSpPr>
          <p:nvPr>
            <p:ph type="sldNum" sz="quarter" idx="5"/>
          </p:nvPr>
        </p:nvSpPr>
        <p:spPr/>
        <p:txBody>
          <a:bodyPr/>
          <a:lstStyle/>
          <a:p>
            <a:fld id="{CB1D9F8F-9786-4A75-A05D-92AE230DF711}" type="slidenum">
              <a:rPr lang="en-US" smtClean="0"/>
              <a:t>48</a:t>
            </a:fld>
            <a:endParaRPr lang="en-US" dirty="0"/>
          </a:p>
        </p:txBody>
      </p:sp>
    </p:spTree>
    <p:extLst>
      <p:ext uri="{BB962C8B-B14F-4D97-AF65-F5344CB8AC3E}">
        <p14:creationId xmlns:p14="http://schemas.microsoft.com/office/powerpoint/2010/main" val="6912469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Paul and Yael Goode are recognized as Individual Supporters of the Year.</a:t>
            </a:r>
          </a:p>
          <a:p>
            <a:endParaRPr lang="en-US" sz="1800" b="1" dirty="0"/>
          </a:p>
          <a:p>
            <a:r>
              <a:rPr lang="en-US" sz="1800" b="1" dirty="0"/>
              <a:t> Each year they have supported preservation efforts and projects in RR</a:t>
            </a:r>
            <a:r>
              <a:rPr lang="en-US" b="1" dirty="0"/>
              <a:t>.</a:t>
            </a:r>
          </a:p>
        </p:txBody>
      </p:sp>
      <p:sp>
        <p:nvSpPr>
          <p:cNvPr id="4" name="Slide Number Placeholder 3"/>
          <p:cNvSpPr>
            <a:spLocks noGrp="1"/>
          </p:cNvSpPr>
          <p:nvPr>
            <p:ph type="sldNum" sz="quarter" idx="5"/>
          </p:nvPr>
        </p:nvSpPr>
        <p:spPr/>
        <p:txBody>
          <a:bodyPr/>
          <a:lstStyle/>
          <a:p>
            <a:fld id="{CB1D9F8F-9786-4A75-A05D-92AE230DF711}" type="slidenum">
              <a:rPr lang="en-US" smtClean="0"/>
              <a:t>49</a:t>
            </a:fld>
            <a:endParaRPr lang="en-US" dirty="0"/>
          </a:p>
        </p:txBody>
      </p:sp>
    </p:spTree>
    <p:extLst>
      <p:ext uri="{BB962C8B-B14F-4D97-AF65-F5344CB8AC3E}">
        <p14:creationId xmlns:p14="http://schemas.microsoft.com/office/powerpoint/2010/main" val="3449989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RRP’s mission is to preserve the most significant historic assets in the City of Round Rock and to provide historic preservation education to the public.</a:t>
            </a:r>
          </a:p>
          <a:p>
            <a:endParaRPr lang="en-US" sz="1800" b="1" dirty="0"/>
          </a:p>
          <a:p>
            <a:r>
              <a:rPr lang="en-US" sz="1800" b="1" dirty="0"/>
              <a:t>RRP strives to both embrace city development efforts while advocating for respect of the city’s past.  </a:t>
            </a:r>
          </a:p>
        </p:txBody>
      </p:sp>
      <p:sp>
        <p:nvSpPr>
          <p:cNvPr id="4" name="Slide Number Placeholder 3"/>
          <p:cNvSpPr>
            <a:spLocks noGrp="1"/>
          </p:cNvSpPr>
          <p:nvPr>
            <p:ph type="sldNum" sz="quarter" idx="5"/>
          </p:nvPr>
        </p:nvSpPr>
        <p:spPr/>
        <p:txBody>
          <a:bodyPr/>
          <a:lstStyle/>
          <a:p>
            <a:fld id="{CB1D9F8F-9786-4A75-A05D-92AE230DF711}" type="slidenum">
              <a:rPr lang="en-US" smtClean="0"/>
              <a:t>5</a:t>
            </a:fld>
            <a:endParaRPr lang="en-US" dirty="0"/>
          </a:p>
        </p:txBody>
      </p:sp>
    </p:spTree>
    <p:extLst>
      <p:ext uri="{BB962C8B-B14F-4D97-AF65-F5344CB8AC3E}">
        <p14:creationId xmlns:p14="http://schemas.microsoft.com/office/powerpoint/2010/main" val="38687167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Abby Robison is recognized a Youth Preservationist.  </a:t>
            </a:r>
          </a:p>
          <a:p>
            <a:endParaRPr lang="en-US" sz="1800" b="1" dirty="0"/>
          </a:p>
          <a:p>
            <a:r>
              <a:rPr lang="en-US" sz="1800" b="1" dirty="0"/>
              <a:t>She has a true passion for history &amp; RRP is honored by her gift to the community of “A Kid’s Guide to the History of Round Rock.”  </a:t>
            </a:r>
          </a:p>
        </p:txBody>
      </p:sp>
      <p:sp>
        <p:nvSpPr>
          <p:cNvPr id="4" name="Slide Number Placeholder 3"/>
          <p:cNvSpPr>
            <a:spLocks noGrp="1"/>
          </p:cNvSpPr>
          <p:nvPr>
            <p:ph type="sldNum" sz="quarter" idx="5"/>
          </p:nvPr>
        </p:nvSpPr>
        <p:spPr/>
        <p:txBody>
          <a:bodyPr/>
          <a:lstStyle/>
          <a:p>
            <a:fld id="{CB1D9F8F-9786-4A75-A05D-92AE230DF711}" type="slidenum">
              <a:rPr lang="en-US" smtClean="0"/>
              <a:t>50</a:t>
            </a:fld>
            <a:endParaRPr lang="en-US" dirty="0"/>
          </a:p>
        </p:txBody>
      </p:sp>
    </p:spTree>
    <p:extLst>
      <p:ext uri="{BB962C8B-B14F-4D97-AF65-F5344CB8AC3E}">
        <p14:creationId xmlns:p14="http://schemas.microsoft.com/office/powerpoint/2010/main" val="31271238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Christopher Chase is recognized as a Youth Preservationist.</a:t>
            </a:r>
          </a:p>
          <a:p>
            <a:r>
              <a:rPr lang="en-US" sz="1800" b="1" dirty="0"/>
              <a:t>  </a:t>
            </a:r>
          </a:p>
          <a:p>
            <a:r>
              <a:rPr lang="en-US" sz="1800" b="1" dirty="0"/>
              <a:t>Christopher loves history &amp; partnered with RR Parks &amp; </a:t>
            </a:r>
            <a:r>
              <a:rPr lang="en-US" sz="1800" b="1" dirty="0" err="1"/>
              <a:t>Recr</a:t>
            </a:r>
            <a:r>
              <a:rPr lang="en-US" sz="1800" b="1" dirty="0"/>
              <a:t> </a:t>
            </a:r>
            <a:r>
              <a:rPr lang="en-US" sz="1800" b="1" dirty="0" err="1"/>
              <a:t>Div</a:t>
            </a:r>
            <a:r>
              <a:rPr lang="en-US" sz="1800" b="1" dirty="0"/>
              <a:t> to design an Engraved Brick Display for the RR Stagecoach Inn within the Bathing Beach Park. </a:t>
            </a:r>
          </a:p>
          <a:p>
            <a:r>
              <a:rPr lang="en-US" sz="1800" b="1" dirty="0"/>
              <a:t> </a:t>
            </a:r>
          </a:p>
          <a:p>
            <a:r>
              <a:rPr lang="en-US" sz="1800" b="1" dirty="0"/>
              <a:t>Christopher led fellow Boy Scouts in creating a prototype brick display to the north of the Inn.</a:t>
            </a:r>
          </a:p>
          <a:p>
            <a:endParaRPr lang="en-US" sz="1800" b="1" dirty="0"/>
          </a:p>
          <a:p>
            <a:r>
              <a:rPr lang="en-US" sz="1800" b="1" dirty="0"/>
              <a:t>Since that time Christopher has achieved Eagle Scout Status and will attend Texas A&amp;M after he graduates from RR HS this year.     </a:t>
            </a:r>
          </a:p>
        </p:txBody>
      </p:sp>
      <p:sp>
        <p:nvSpPr>
          <p:cNvPr id="4" name="Slide Number Placeholder 3"/>
          <p:cNvSpPr>
            <a:spLocks noGrp="1"/>
          </p:cNvSpPr>
          <p:nvPr>
            <p:ph type="sldNum" sz="quarter" idx="5"/>
          </p:nvPr>
        </p:nvSpPr>
        <p:spPr/>
        <p:txBody>
          <a:bodyPr/>
          <a:lstStyle/>
          <a:p>
            <a:fld id="{CB1D9F8F-9786-4A75-A05D-92AE230DF711}" type="slidenum">
              <a:rPr lang="en-US" smtClean="0"/>
              <a:t>51</a:t>
            </a:fld>
            <a:endParaRPr lang="en-US" dirty="0"/>
          </a:p>
        </p:txBody>
      </p:sp>
    </p:spTree>
    <p:extLst>
      <p:ext uri="{BB962C8B-B14F-4D97-AF65-F5344CB8AC3E}">
        <p14:creationId xmlns:p14="http://schemas.microsoft.com/office/powerpoint/2010/main" val="535766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7708" y="4505980"/>
            <a:ext cx="5772114" cy="4387317"/>
          </a:xfrm>
        </p:spPr>
        <p:txBody>
          <a:bodyPr/>
          <a:lstStyle/>
          <a:p>
            <a:pPr>
              <a:defRPr/>
            </a:pPr>
            <a:r>
              <a:rPr lang="en-US" sz="1800" b="1" i="0" cap="all" dirty="0">
                <a:effectLst/>
                <a:latin typeface="Arial" panose="020B0604020202020204" pitchFamily="34" charset="0"/>
              </a:rPr>
              <a:t>Sam and Beverly Bakir are recognized for the RR restoration project of the year.</a:t>
            </a:r>
          </a:p>
          <a:p>
            <a:pPr>
              <a:defRPr/>
            </a:pPr>
            <a:r>
              <a:rPr lang="en-US" sz="1800" b="1" i="0" cap="all" dirty="0">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cap="all" dirty="0">
                <a:effectLst/>
                <a:latin typeface="Arial" panose="020B0604020202020204" pitchFamily="34" charset="0"/>
              </a:rPr>
              <a:t>IN 2019, the historic RR Telephone Exchange house WAS threated with demolition and the Bakir family RELOCATED that building FROM 106 N. MAYS TO 803 E. LIBERTY TO PREVENT ITS DEMOLITION.</a:t>
            </a:r>
          </a:p>
          <a:p>
            <a:pPr algn="l"/>
            <a:endParaRPr lang="en-US" sz="1800" b="1" i="0" cap="all" dirty="0">
              <a:effectLst/>
              <a:latin typeface="Arial" panose="020B0604020202020204" pitchFamily="34" charset="0"/>
            </a:endParaRPr>
          </a:p>
          <a:p>
            <a:pPr algn="l"/>
            <a:r>
              <a:rPr lang="en-US" sz="1800" b="1" i="0" cap="all" dirty="0">
                <a:effectLst/>
                <a:latin typeface="Arial" panose="020B0604020202020204" pitchFamily="34" charset="0"/>
              </a:rPr>
              <a:t>They relocated and restored the building and are now leasing the property to an attorney.  </a:t>
            </a:r>
          </a:p>
          <a:p>
            <a:endParaRPr lang="en-US" dirty="0"/>
          </a:p>
        </p:txBody>
      </p:sp>
      <p:sp>
        <p:nvSpPr>
          <p:cNvPr id="4" name="Slide Number Placeholder 3"/>
          <p:cNvSpPr>
            <a:spLocks noGrp="1"/>
          </p:cNvSpPr>
          <p:nvPr>
            <p:ph type="sldNum" sz="quarter" idx="5"/>
          </p:nvPr>
        </p:nvSpPr>
        <p:spPr/>
        <p:txBody>
          <a:bodyPr/>
          <a:lstStyle/>
          <a:p>
            <a:fld id="{CB1D9F8F-9786-4A75-A05D-92AE230DF711}" type="slidenum">
              <a:rPr lang="en-US" smtClean="0"/>
              <a:t>52</a:t>
            </a:fld>
            <a:endParaRPr lang="en-US" dirty="0"/>
          </a:p>
        </p:txBody>
      </p:sp>
    </p:spTree>
    <p:extLst>
      <p:ext uri="{BB962C8B-B14F-4D97-AF65-F5344CB8AC3E}">
        <p14:creationId xmlns:p14="http://schemas.microsoft.com/office/powerpoint/2010/main" val="17701339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The City of Round Rock Library is recognized for producing 10 Texas Time Machine Productions during 2021.</a:t>
            </a:r>
          </a:p>
          <a:p>
            <a:endParaRPr lang="en-US" sz="1800" b="1" dirty="0"/>
          </a:p>
          <a:p>
            <a:r>
              <a:rPr lang="en-US" sz="1800" b="1" dirty="0"/>
              <a:t>These productions highlighted the rich history and heritage of the City of Round Rock.  </a:t>
            </a:r>
          </a:p>
          <a:p>
            <a:endParaRPr lang="en-US" sz="1800" b="1" dirty="0"/>
          </a:p>
          <a:p>
            <a:r>
              <a:rPr lang="en-US" sz="1800" b="1" dirty="0"/>
              <a:t>Chris Sauder is commended for researching, developing and producing these media productions and making them available to the public. </a:t>
            </a:r>
          </a:p>
        </p:txBody>
      </p:sp>
      <p:sp>
        <p:nvSpPr>
          <p:cNvPr id="4" name="Slide Number Placeholder 3"/>
          <p:cNvSpPr>
            <a:spLocks noGrp="1"/>
          </p:cNvSpPr>
          <p:nvPr>
            <p:ph type="sldNum" sz="quarter" idx="5"/>
          </p:nvPr>
        </p:nvSpPr>
        <p:spPr/>
        <p:txBody>
          <a:bodyPr/>
          <a:lstStyle/>
          <a:p>
            <a:fld id="{CB1D9F8F-9786-4A75-A05D-92AE230DF711}" type="slidenum">
              <a:rPr lang="en-US" smtClean="0"/>
              <a:t>53</a:t>
            </a:fld>
            <a:endParaRPr lang="en-US" dirty="0"/>
          </a:p>
        </p:txBody>
      </p:sp>
    </p:spTree>
    <p:extLst>
      <p:ext uri="{BB962C8B-B14F-4D97-AF65-F5344CB8AC3E}">
        <p14:creationId xmlns:p14="http://schemas.microsoft.com/office/powerpoint/2010/main" val="34833270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This chart lists the productions released during 2021.</a:t>
            </a:r>
          </a:p>
          <a:p>
            <a:endParaRPr lang="en-US" sz="1800" b="1" dirty="0"/>
          </a:p>
          <a:p>
            <a:r>
              <a:rPr lang="en-US" sz="1800" b="1" dirty="0"/>
              <a:t>The next production will be released on Feb 20, 2022, during Black History Month entitled “Hopewell Colored School.”</a:t>
            </a:r>
          </a:p>
        </p:txBody>
      </p:sp>
      <p:sp>
        <p:nvSpPr>
          <p:cNvPr id="4" name="Slide Number Placeholder 3"/>
          <p:cNvSpPr>
            <a:spLocks noGrp="1"/>
          </p:cNvSpPr>
          <p:nvPr>
            <p:ph type="sldNum" sz="quarter" idx="5"/>
          </p:nvPr>
        </p:nvSpPr>
        <p:spPr/>
        <p:txBody>
          <a:bodyPr/>
          <a:lstStyle/>
          <a:p>
            <a:fld id="{CB1D9F8F-9786-4A75-A05D-92AE230DF711}" type="slidenum">
              <a:rPr lang="en-US" smtClean="0"/>
              <a:t>54</a:t>
            </a:fld>
            <a:endParaRPr lang="en-US" dirty="0"/>
          </a:p>
        </p:txBody>
      </p:sp>
    </p:spTree>
    <p:extLst>
      <p:ext uri="{BB962C8B-B14F-4D97-AF65-F5344CB8AC3E}">
        <p14:creationId xmlns:p14="http://schemas.microsoft.com/office/powerpoint/2010/main" val="2750440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Elroy </a:t>
            </a:r>
            <a:r>
              <a:rPr lang="en-US" sz="1800" b="1" dirty="0" err="1"/>
              <a:t>Haverlah</a:t>
            </a:r>
            <a:r>
              <a:rPr lang="en-US" sz="1800" b="1" dirty="0"/>
              <a:t> is recognized for providing history education in Round Rock.</a:t>
            </a:r>
          </a:p>
          <a:p>
            <a:r>
              <a:rPr lang="en-US" sz="1800" b="1" dirty="0"/>
              <a:t> </a:t>
            </a:r>
          </a:p>
          <a:p>
            <a:r>
              <a:rPr lang="en-US" sz="1800" b="1" dirty="0"/>
              <a:t>He authored several history books about Swedish Heritage in Texas and served as the guest speaker for our 2021 HP Month History Program.</a:t>
            </a:r>
          </a:p>
          <a:p>
            <a:endParaRPr lang="en-US" sz="1800" b="1" dirty="0"/>
          </a:p>
          <a:p>
            <a:r>
              <a:rPr lang="en-US" sz="1800" b="1" dirty="0"/>
              <a:t>Elroy also served as a speaker for a lunch and learn program about Kenney Fort. </a:t>
            </a:r>
          </a:p>
        </p:txBody>
      </p:sp>
      <p:sp>
        <p:nvSpPr>
          <p:cNvPr id="4" name="Slide Number Placeholder 3"/>
          <p:cNvSpPr>
            <a:spLocks noGrp="1"/>
          </p:cNvSpPr>
          <p:nvPr>
            <p:ph type="sldNum" sz="quarter" idx="5"/>
          </p:nvPr>
        </p:nvSpPr>
        <p:spPr/>
        <p:txBody>
          <a:bodyPr/>
          <a:lstStyle/>
          <a:p>
            <a:fld id="{CB1D9F8F-9786-4A75-A05D-92AE230DF711}" type="slidenum">
              <a:rPr lang="en-US" smtClean="0"/>
              <a:t>55</a:t>
            </a:fld>
            <a:endParaRPr lang="en-US" dirty="0"/>
          </a:p>
        </p:txBody>
      </p:sp>
    </p:spTree>
    <p:extLst>
      <p:ext uri="{BB962C8B-B14F-4D97-AF65-F5344CB8AC3E}">
        <p14:creationId xmlns:p14="http://schemas.microsoft.com/office/powerpoint/2010/main" val="16628057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800" b="1" dirty="0">
                <a:latin typeface="Arial Black" panose="020B0A04020102020204" pitchFamily="34" charset="0"/>
              </a:rPr>
              <a:t>Joelle Jordan is recognized for 19 years Public Service in the Planning &amp; Dev Svc </a:t>
            </a:r>
            <a:r>
              <a:rPr lang="en-US" sz="1800" b="1" dirty="0" err="1">
                <a:latin typeface="Arial Black" panose="020B0A04020102020204" pitchFamily="34" charset="0"/>
              </a:rPr>
              <a:t>Div</a:t>
            </a:r>
            <a:r>
              <a:rPr lang="en-US" sz="1800" b="1" dirty="0">
                <a:latin typeface="Arial Black" panose="020B0A04020102020204" pitchFamily="34" charset="0"/>
              </a:rPr>
              <a:t> and serves as the City’s Principal Long-Range Planner.</a:t>
            </a:r>
          </a:p>
          <a:p>
            <a:pPr marL="342900" indent="-342900">
              <a:buFont typeface="Arial" panose="020B0604020202020204" pitchFamily="34" charset="0"/>
              <a:buChar char="•"/>
            </a:pPr>
            <a:endParaRPr lang="en-US" sz="1800" b="1" dirty="0">
              <a:latin typeface="Arial Black" panose="020B0A040201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latin typeface="Arial Black" panose="020B0A04020102020204" pitchFamily="34" charset="0"/>
              </a:rPr>
              <a:t>Joelle holds the important position as the City of RR Historic Preservation Officer.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dirty="0">
              <a:latin typeface="Arial Black" panose="020B0A04020102020204" pitchFamily="34" charset="0"/>
            </a:endParaRPr>
          </a:p>
          <a:p>
            <a:pPr marL="342900" indent="-342900">
              <a:buFont typeface="Arial" panose="020B0604020202020204" pitchFamily="34" charset="0"/>
              <a:buChar char="•"/>
            </a:pPr>
            <a:r>
              <a:rPr lang="en-US" sz="1800" b="1" dirty="0">
                <a:latin typeface="Arial Black" panose="020B0A04020102020204" pitchFamily="34" charset="0"/>
              </a:rPr>
              <a:t>During her 19 years as a public servant, Joelle has strengthened and successful lead the City’s Historic Preservation Program.  </a:t>
            </a:r>
          </a:p>
          <a:p>
            <a:pPr marL="171450" indent="-171450">
              <a:buFont typeface="Arial" panose="020B0604020202020204" pitchFamily="34" charset="0"/>
              <a:buChar char="•"/>
            </a:pPr>
            <a:endParaRPr lang="en-US" sz="1800" b="1" dirty="0">
              <a:latin typeface="Arial Black" panose="020B0A04020102020204" pitchFamily="34" charset="0"/>
            </a:endParaRPr>
          </a:p>
          <a:p>
            <a:endParaRPr lang="en-US" dirty="0"/>
          </a:p>
        </p:txBody>
      </p:sp>
      <p:sp>
        <p:nvSpPr>
          <p:cNvPr id="4" name="Slide Number Placeholder 3"/>
          <p:cNvSpPr>
            <a:spLocks noGrp="1"/>
          </p:cNvSpPr>
          <p:nvPr>
            <p:ph type="sldNum" sz="quarter" idx="5"/>
          </p:nvPr>
        </p:nvSpPr>
        <p:spPr/>
        <p:txBody>
          <a:bodyPr/>
          <a:lstStyle/>
          <a:p>
            <a:fld id="{CB1D9F8F-9786-4A75-A05D-92AE230DF711}" type="slidenum">
              <a:rPr lang="en-US" smtClean="0"/>
              <a:t>56</a:t>
            </a:fld>
            <a:endParaRPr lang="en-US" dirty="0"/>
          </a:p>
        </p:txBody>
      </p:sp>
    </p:spTree>
    <p:extLst>
      <p:ext uri="{BB962C8B-B14F-4D97-AF65-F5344CB8AC3E}">
        <p14:creationId xmlns:p14="http://schemas.microsoft.com/office/powerpoint/2010/main" val="11687078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Shirley Marquardt-Tynan is recognized for being one of the Founding Organizers and Members of RRP.</a:t>
            </a:r>
          </a:p>
          <a:p>
            <a:endParaRPr lang="en-US" sz="1800" b="1" dirty="0"/>
          </a:p>
          <a:p>
            <a:r>
              <a:rPr lang="en-US" sz="1800" b="1" dirty="0"/>
              <a:t>Shirley originated the Idea to start a campaign to Save the RR Stagecoach Inn.</a:t>
            </a:r>
          </a:p>
          <a:p>
            <a:endParaRPr lang="en-US" sz="1800" b="1" dirty="0"/>
          </a:p>
          <a:p>
            <a:r>
              <a:rPr lang="en-US" sz="1800" b="1" dirty="0"/>
              <a:t>She serving on RRP Bd of Directors from 2016-2021 and filled the position of Charter Secy.</a:t>
            </a:r>
          </a:p>
          <a:p>
            <a:endParaRPr lang="en-US" sz="1800" b="1" dirty="0"/>
          </a:p>
          <a:p>
            <a:r>
              <a:rPr lang="en-US" sz="1800" b="1" dirty="0"/>
              <a:t>During 2021, she designed and created the RRP Library Display during HP Month. </a:t>
            </a:r>
          </a:p>
          <a:p>
            <a:r>
              <a:rPr lang="en-US" sz="1800" b="1" dirty="0"/>
              <a:t>Shirley has continued her RRP membership after her move to Colorado in 2021</a:t>
            </a:r>
            <a:r>
              <a:rPr lang="en-US" b="1" dirty="0"/>
              <a:t>.</a:t>
            </a:r>
          </a:p>
        </p:txBody>
      </p:sp>
      <p:sp>
        <p:nvSpPr>
          <p:cNvPr id="4" name="Slide Number Placeholder 3"/>
          <p:cNvSpPr>
            <a:spLocks noGrp="1"/>
          </p:cNvSpPr>
          <p:nvPr>
            <p:ph type="sldNum" sz="quarter" idx="5"/>
          </p:nvPr>
        </p:nvSpPr>
        <p:spPr/>
        <p:txBody>
          <a:bodyPr/>
          <a:lstStyle/>
          <a:p>
            <a:fld id="{CB1D9F8F-9786-4A75-A05D-92AE230DF711}" type="slidenum">
              <a:rPr lang="en-US" smtClean="0"/>
              <a:t>57</a:t>
            </a:fld>
            <a:endParaRPr lang="en-US" dirty="0"/>
          </a:p>
        </p:txBody>
      </p:sp>
    </p:spTree>
    <p:extLst>
      <p:ext uri="{BB962C8B-B14F-4D97-AF65-F5344CB8AC3E}">
        <p14:creationId xmlns:p14="http://schemas.microsoft.com/office/powerpoint/2010/main" val="2177355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David Tynan is recognized for being one of the Founding Organizers and Members of RRP.</a:t>
            </a:r>
          </a:p>
          <a:p>
            <a:endParaRPr lang="en-US" sz="1800" b="1" dirty="0"/>
          </a:p>
          <a:p>
            <a:r>
              <a:rPr lang="en-US" sz="1800" b="1" dirty="0"/>
              <a:t>David served as the RRP Treasurer from 2016-2021 while serving on the Board of Directors.</a:t>
            </a:r>
          </a:p>
          <a:p>
            <a:endParaRPr lang="en-US" sz="1800" b="1" dirty="0"/>
          </a:p>
          <a:p>
            <a:r>
              <a:rPr lang="en-US" sz="1800" b="1" dirty="0"/>
              <a:t>David has continued his RRP membership after his move to Colorado in 2021.</a:t>
            </a:r>
          </a:p>
        </p:txBody>
      </p:sp>
      <p:sp>
        <p:nvSpPr>
          <p:cNvPr id="4" name="Slide Number Placeholder 3"/>
          <p:cNvSpPr>
            <a:spLocks noGrp="1"/>
          </p:cNvSpPr>
          <p:nvPr>
            <p:ph type="sldNum" sz="quarter" idx="5"/>
          </p:nvPr>
        </p:nvSpPr>
        <p:spPr/>
        <p:txBody>
          <a:bodyPr/>
          <a:lstStyle/>
          <a:p>
            <a:fld id="{CB1D9F8F-9786-4A75-A05D-92AE230DF711}" type="slidenum">
              <a:rPr lang="en-US" smtClean="0"/>
              <a:t>58</a:t>
            </a:fld>
            <a:endParaRPr lang="en-US" dirty="0"/>
          </a:p>
        </p:txBody>
      </p:sp>
    </p:spTree>
    <p:extLst>
      <p:ext uri="{BB962C8B-B14F-4D97-AF65-F5344CB8AC3E}">
        <p14:creationId xmlns:p14="http://schemas.microsoft.com/office/powerpoint/2010/main" val="18374437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1D9F8F-9786-4A75-A05D-92AE230DF711}" type="slidenum">
              <a:rPr lang="en-US" smtClean="0"/>
              <a:t>59</a:t>
            </a:fld>
            <a:endParaRPr lang="en-US" dirty="0"/>
          </a:p>
        </p:txBody>
      </p:sp>
    </p:spTree>
    <p:extLst>
      <p:ext uri="{BB962C8B-B14F-4D97-AF65-F5344CB8AC3E}">
        <p14:creationId xmlns:p14="http://schemas.microsoft.com/office/powerpoint/2010/main" val="116277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What is RRP?</a:t>
            </a:r>
          </a:p>
          <a:p>
            <a:endParaRPr lang="en-US" sz="1800" b="1" dirty="0"/>
          </a:p>
          <a:p>
            <a:r>
              <a:rPr lang="en-US" sz="1800" b="1" dirty="0"/>
              <a:t>RRP is a nonprofit public charity authorized by both the State of Texas and the Federal Government (IRS).</a:t>
            </a:r>
          </a:p>
          <a:p>
            <a:endParaRPr lang="en-US" sz="1800" b="1" dirty="0"/>
          </a:p>
          <a:p>
            <a:r>
              <a:rPr lang="en-US" sz="1800" b="1" dirty="0"/>
              <a:t>Our focus is to advocate for HP within the City of Round Rock. </a:t>
            </a:r>
          </a:p>
          <a:p>
            <a:endParaRPr lang="en-US" sz="1800" b="1" dirty="0"/>
          </a:p>
          <a:p>
            <a:r>
              <a:rPr lang="en-US" sz="1800" b="1" dirty="0"/>
              <a:t>RRP funds our mission and programs through membership dues and donations from the public.</a:t>
            </a:r>
          </a:p>
        </p:txBody>
      </p:sp>
      <p:sp>
        <p:nvSpPr>
          <p:cNvPr id="4" name="Slide Number Placeholder 3"/>
          <p:cNvSpPr>
            <a:spLocks noGrp="1"/>
          </p:cNvSpPr>
          <p:nvPr>
            <p:ph type="sldNum" sz="quarter" idx="5"/>
          </p:nvPr>
        </p:nvSpPr>
        <p:spPr/>
        <p:txBody>
          <a:bodyPr/>
          <a:lstStyle/>
          <a:p>
            <a:fld id="{CB1D9F8F-9786-4A75-A05D-92AE230DF711}" type="slidenum">
              <a:rPr lang="en-US" smtClean="0"/>
              <a:t>6</a:t>
            </a:fld>
            <a:endParaRPr lang="en-US" dirty="0"/>
          </a:p>
        </p:txBody>
      </p:sp>
    </p:spTree>
    <p:extLst>
      <p:ext uri="{BB962C8B-B14F-4D97-AF65-F5344CB8AC3E}">
        <p14:creationId xmlns:p14="http://schemas.microsoft.com/office/powerpoint/2010/main" val="1292646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I congratulate Shirley and Blythe for being elected to serve another term of office on the RRP Board of Directors from 2022-2024. </a:t>
            </a:r>
          </a:p>
          <a:p>
            <a:endParaRPr lang="en-US" sz="1800" b="1" dirty="0"/>
          </a:p>
          <a:p>
            <a:r>
              <a:rPr lang="en-US" sz="1800" b="1" dirty="0"/>
              <a:t>They will continue as Directors of the  RRP Board.</a:t>
            </a:r>
          </a:p>
          <a:p>
            <a:endParaRPr lang="en-US" sz="1800" b="1" dirty="0"/>
          </a:p>
          <a:p>
            <a:r>
              <a:rPr lang="en-US" sz="1800" b="1" dirty="0"/>
              <a:t>They will serve along with Judy Anderson, Frank </a:t>
            </a:r>
            <a:r>
              <a:rPr lang="en-US" sz="1800" b="1" dirty="0" err="1"/>
              <a:t>Darr</a:t>
            </a:r>
            <a:r>
              <a:rPr lang="en-US" sz="1800" b="1" dirty="0"/>
              <a:t>, Phebe </a:t>
            </a:r>
            <a:r>
              <a:rPr lang="en-US" sz="1800" b="1" dirty="0" err="1"/>
              <a:t>Davol</a:t>
            </a:r>
            <a:r>
              <a:rPr lang="en-US" sz="1800" b="1" dirty="0"/>
              <a:t>, Sylvia Forbes, Kerstin Harding, Richard Parson, and Tina Steiner. </a:t>
            </a:r>
          </a:p>
        </p:txBody>
      </p:sp>
      <p:sp>
        <p:nvSpPr>
          <p:cNvPr id="4" name="Slide Number Placeholder 3"/>
          <p:cNvSpPr>
            <a:spLocks noGrp="1"/>
          </p:cNvSpPr>
          <p:nvPr>
            <p:ph type="sldNum" sz="quarter" idx="5"/>
          </p:nvPr>
        </p:nvSpPr>
        <p:spPr/>
        <p:txBody>
          <a:bodyPr/>
          <a:lstStyle/>
          <a:p>
            <a:fld id="{CB1D9F8F-9786-4A75-A05D-92AE230DF711}" type="slidenum">
              <a:rPr lang="en-US" smtClean="0"/>
              <a:t>60</a:t>
            </a:fld>
            <a:endParaRPr lang="en-US" dirty="0"/>
          </a:p>
        </p:txBody>
      </p:sp>
    </p:spTree>
    <p:extLst>
      <p:ext uri="{BB962C8B-B14F-4D97-AF65-F5344CB8AC3E}">
        <p14:creationId xmlns:p14="http://schemas.microsoft.com/office/powerpoint/2010/main" val="3171118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At this point, we will cover comments previously typed into the Chat Box.  You may also enter other comments at this time.</a:t>
            </a:r>
          </a:p>
        </p:txBody>
      </p:sp>
      <p:sp>
        <p:nvSpPr>
          <p:cNvPr id="4" name="Slide Number Placeholder 3"/>
          <p:cNvSpPr>
            <a:spLocks noGrp="1"/>
          </p:cNvSpPr>
          <p:nvPr>
            <p:ph type="sldNum" sz="quarter" idx="5"/>
          </p:nvPr>
        </p:nvSpPr>
        <p:spPr/>
        <p:txBody>
          <a:bodyPr/>
          <a:lstStyle/>
          <a:p>
            <a:fld id="{CB1D9F8F-9786-4A75-A05D-92AE230DF711}" type="slidenum">
              <a:rPr lang="en-US" smtClean="0"/>
              <a:t>61</a:t>
            </a:fld>
            <a:endParaRPr lang="en-US" dirty="0"/>
          </a:p>
        </p:txBody>
      </p:sp>
    </p:spTree>
    <p:extLst>
      <p:ext uri="{BB962C8B-B14F-4D97-AF65-F5344CB8AC3E}">
        <p14:creationId xmlns:p14="http://schemas.microsoft.com/office/powerpoint/2010/main" val="35628672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Feel free to contact RRP at any time. </a:t>
            </a:r>
          </a:p>
          <a:p>
            <a:endParaRPr lang="en-US" sz="1800" b="1" dirty="0"/>
          </a:p>
          <a:p>
            <a:r>
              <a:rPr lang="en-US" sz="1800" b="1" dirty="0"/>
              <a:t>Our contact information is shown on this chart.</a:t>
            </a:r>
          </a:p>
        </p:txBody>
      </p:sp>
      <p:sp>
        <p:nvSpPr>
          <p:cNvPr id="4" name="Slide Number Placeholder 3"/>
          <p:cNvSpPr>
            <a:spLocks noGrp="1"/>
          </p:cNvSpPr>
          <p:nvPr>
            <p:ph type="sldNum" sz="quarter" idx="5"/>
          </p:nvPr>
        </p:nvSpPr>
        <p:spPr/>
        <p:txBody>
          <a:bodyPr/>
          <a:lstStyle/>
          <a:p>
            <a:fld id="{CB1D9F8F-9786-4A75-A05D-92AE230DF711}" type="slidenum">
              <a:rPr lang="en-US" smtClean="0"/>
              <a:t>62</a:t>
            </a:fld>
            <a:endParaRPr lang="en-US" dirty="0"/>
          </a:p>
        </p:txBody>
      </p:sp>
    </p:spTree>
    <p:extLst>
      <p:ext uri="{BB962C8B-B14F-4D97-AF65-F5344CB8AC3E}">
        <p14:creationId xmlns:p14="http://schemas.microsoft.com/office/powerpoint/2010/main" val="42131405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Thank you for attending the 2021 RRP Annual Membership Meeting.</a:t>
            </a:r>
          </a:p>
          <a:p>
            <a:endParaRPr lang="en-US" sz="1800" b="1" dirty="0"/>
          </a:p>
          <a:p>
            <a:r>
              <a:rPr lang="en-US" sz="1800" b="1" dirty="0"/>
              <a:t>RRP requests your continued support of Preservation throughout 2022.</a:t>
            </a:r>
          </a:p>
          <a:p>
            <a:endParaRPr lang="en-US" sz="1800" b="1" dirty="0"/>
          </a:p>
          <a:p>
            <a:r>
              <a:rPr lang="en-US" sz="1800" b="1" dirty="0"/>
              <a:t>As President of RRP, I adjourn the Annual Membership Meeting of RRP.  </a:t>
            </a:r>
          </a:p>
        </p:txBody>
      </p:sp>
      <p:sp>
        <p:nvSpPr>
          <p:cNvPr id="4" name="Slide Number Placeholder 3"/>
          <p:cNvSpPr>
            <a:spLocks noGrp="1"/>
          </p:cNvSpPr>
          <p:nvPr>
            <p:ph type="sldNum" sz="quarter" idx="5"/>
          </p:nvPr>
        </p:nvSpPr>
        <p:spPr/>
        <p:txBody>
          <a:bodyPr/>
          <a:lstStyle/>
          <a:p>
            <a:fld id="{CB1D9F8F-9786-4A75-A05D-92AE230DF711}" type="slidenum">
              <a:rPr lang="en-US" smtClean="0"/>
              <a:t>63</a:t>
            </a:fld>
            <a:endParaRPr lang="en-US" dirty="0"/>
          </a:p>
        </p:txBody>
      </p:sp>
    </p:spTree>
    <p:extLst>
      <p:ext uri="{BB962C8B-B14F-4D97-AF65-F5344CB8AC3E}">
        <p14:creationId xmlns:p14="http://schemas.microsoft.com/office/powerpoint/2010/main" val="42016575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1D9F8F-9786-4A75-A05D-92AE230DF711}" type="slidenum">
              <a:rPr lang="en-US" smtClean="0"/>
              <a:t>64</a:t>
            </a:fld>
            <a:endParaRPr lang="en-US" dirty="0"/>
          </a:p>
        </p:txBody>
      </p:sp>
    </p:spTree>
    <p:extLst>
      <p:ext uri="{BB962C8B-B14F-4D97-AF65-F5344CB8AC3E}">
        <p14:creationId xmlns:p14="http://schemas.microsoft.com/office/powerpoint/2010/main" val="2816353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This chart shows the environment in which RRP operates.  </a:t>
            </a:r>
          </a:p>
          <a:p>
            <a:endParaRPr lang="en-US" sz="1800" b="1" dirty="0"/>
          </a:p>
          <a:p>
            <a:r>
              <a:rPr lang="en-US" sz="1800" b="1" dirty="0"/>
              <a:t>RRP is a stand-alone organization &amp; we are separate from the City of Round Rock.  </a:t>
            </a:r>
          </a:p>
          <a:p>
            <a:endParaRPr lang="en-US" sz="1800" b="1" dirty="0"/>
          </a:p>
          <a:p>
            <a:r>
              <a:rPr lang="en-US" sz="1800" b="1" dirty="0"/>
              <a:t>RRP follows state &amp; federal nonprofit guidelines &amp; we set/guide our own activities.</a:t>
            </a:r>
          </a:p>
          <a:p>
            <a:endParaRPr lang="en-US" sz="1800" b="1" dirty="0"/>
          </a:p>
          <a:p>
            <a:r>
              <a:rPr lang="en-US" sz="1800" b="1" dirty="0"/>
              <a:t>Our success depends on support received from the public, the city of RR, and the City’s HP Office.</a:t>
            </a:r>
          </a:p>
          <a:p>
            <a:endParaRPr lang="en-US" sz="1800" b="1" dirty="0"/>
          </a:p>
          <a:p>
            <a:r>
              <a:rPr lang="en-US" sz="1800" b="1" dirty="0"/>
              <a:t>The City HPO uses a City Historic Preservation Commission to help implement their program.    </a:t>
            </a:r>
          </a:p>
        </p:txBody>
      </p:sp>
      <p:sp>
        <p:nvSpPr>
          <p:cNvPr id="4" name="Slide Number Placeholder 3"/>
          <p:cNvSpPr>
            <a:spLocks noGrp="1"/>
          </p:cNvSpPr>
          <p:nvPr>
            <p:ph type="sldNum" sz="quarter" idx="5"/>
          </p:nvPr>
        </p:nvSpPr>
        <p:spPr/>
        <p:txBody>
          <a:bodyPr/>
          <a:lstStyle/>
          <a:p>
            <a:fld id="{CB1D9F8F-9786-4A75-A05D-92AE230DF711}" type="slidenum">
              <a:rPr lang="en-US" smtClean="0"/>
              <a:t>7</a:t>
            </a:fld>
            <a:endParaRPr lang="en-US" dirty="0"/>
          </a:p>
        </p:txBody>
      </p:sp>
    </p:spTree>
    <p:extLst>
      <p:ext uri="{BB962C8B-B14F-4D97-AF65-F5344CB8AC3E}">
        <p14:creationId xmlns:p14="http://schemas.microsoft.com/office/powerpoint/2010/main" val="3404317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      </a:t>
            </a:r>
          </a:p>
        </p:txBody>
      </p:sp>
      <p:sp>
        <p:nvSpPr>
          <p:cNvPr id="4" name="Slide Number Placeholder 3"/>
          <p:cNvSpPr>
            <a:spLocks noGrp="1"/>
          </p:cNvSpPr>
          <p:nvPr>
            <p:ph type="sldNum" sz="quarter" idx="5"/>
          </p:nvPr>
        </p:nvSpPr>
        <p:spPr/>
        <p:txBody>
          <a:bodyPr/>
          <a:lstStyle/>
          <a:p>
            <a:fld id="{CB1D9F8F-9786-4A75-A05D-92AE230DF711}" type="slidenum">
              <a:rPr lang="en-US" smtClean="0"/>
              <a:t>8</a:t>
            </a:fld>
            <a:endParaRPr lang="en-US" dirty="0"/>
          </a:p>
        </p:txBody>
      </p:sp>
    </p:spTree>
    <p:extLst>
      <p:ext uri="{BB962C8B-B14F-4D97-AF65-F5344CB8AC3E}">
        <p14:creationId xmlns:p14="http://schemas.microsoft.com/office/powerpoint/2010/main" val="355046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  </a:t>
            </a:r>
          </a:p>
          <a:p>
            <a:r>
              <a:rPr lang="en-US" sz="1800" b="1" dirty="0"/>
              <a:t>RRP uses donations to fund projects AND uses members dues for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Last year, RRP grew donations for projects by $4K.</a:t>
            </a:r>
          </a:p>
          <a:p>
            <a:endParaRPr lang="en-US" sz="1800" b="1" dirty="0"/>
          </a:p>
          <a:p>
            <a:r>
              <a:rPr lang="en-US" sz="1800" b="1" dirty="0"/>
              <a:t>Each year, membership funds over $2k are transferred to the project fund account.</a:t>
            </a:r>
          </a:p>
          <a:p>
            <a:r>
              <a:rPr lang="en-US" sz="1800" b="1" dirty="0"/>
              <a:t> </a:t>
            </a:r>
          </a:p>
          <a:p>
            <a:r>
              <a:rPr lang="en-US" sz="1800" b="1" dirty="0"/>
              <a:t>In this year’s budget, the City allocated annual funding for HP Projects &amp; SCI Restoration Funding. </a:t>
            </a:r>
          </a:p>
          <a:p>
            <a:endParaRPr lang="en-US" sz="1800" b="1" dirty="0"/>
          </a:p>
          <a:p>
            <a:r>
              <a:rPr lang="en-US" sz="1800" b="1" dirty="0"/>
              <a:t>Those city funds are from Hotel Occupancy Taxes &amp; do not add tax costs to residents.</a:t>
            </a:r>
          </a:p>
        </p:txBody>
      </p:sp>
      <p:sp>
        <p:nvSpPr>
          <p:cNvPr id="4" name="Slide Number Placeholder 3"/>
          <p:cNvSpPr>
            <a:spLocks noGrp="1"/>
          </p:cNvSpPr>
          <p:nvPr>
            <p:ph type="sldNum" sz="quarter" idx="5"/>
          </p:nvPr>
        </p:nvSpPr>
        <p:spPr/>
        <p:txBody>
          <a:bodyPr/>
          <a:lstStyle/>
          <a:p>
            <a:fld id="{CB1D9F8F-9786-4A75-A05D-92AE230DF711}" type="slidenum">
              <a:rPr lang="en-US" smtClean="0"/>
              <a:t>9</a:t>
            </a:fld>
            <a:endParaRPr lang="en-US" dirty="0"/>
          </a:p>
        </p:txBody>
      </p:sp>
    </p:spTree>
    <p:extLst>
      <p:ext uri="{BB962C8B-B14F-4D97-AF65-F5344CB8AC3E}">
        <p14:creationId xmlns:p14="http://schemas.microsoft.com/office/powerpoint/2010/main" val="92500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5CB2-3E6B-4F42-8414-287ECCD401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237937-6E37-4EE9-8152-3D6D075909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FCBDB8-2F4A-4B7E-9EDF-8DB010F5C502}"/>
              </a:ext>
            </a:extLst>
          </p:cNvPr>
          <p:cNvSpPr>
            <a:spLocks noGrp="1"/>
          </p:cNvSpPr>
          <p:nvPr>
            <p:ph type="dt" sz="half" idx="10"/>
          </p:nvPr>
        </p:nvSpPr>
        <p:spPr/>
        <p:txBody>
          <a:bodyPr/>
          <a:lstStyle/>
          <a:p>
            <a:fld id="{71E776B3-64B1-40F3-B3D0-B085F2CD016B}" type="datetimeFigureOut">
              <a:rPr lang="en-US" smtClean="0"/>
              <a:t>7/25/2023</a:t>
            </a:fld>
            <a:endParaRPr lang="en-US" dirty="0"/>
          </a:p>
        </p:txBody>
      </p:sp>
      <p:sp>
        <p:nvSpPr>
          <p:cNvPr id="5" name="Footer Placeholder 4">
            <a:extLst>
              <a:ext uri="{FF2B5EF4-FFF2-40B4-BE49-F238E27FC236}">
                <a16:creationId xmlns:a16="http://schemas.microsoft.com/office/drawing/2014/main" id="{873B87C0-F9D5-4F3A-AA51-48A9999257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7293C9-F126-441B-B67E-F94B35739E2B}"/>
              </a:ext>
            </a:extLst>
          </p:cNvPr>
          <p:cNvSpPr>
            <a:spLocks noGrp="1"/>
          </p:cNvSpPr>
          <p:nvPr>
            <p:ph type="sldNum" sz="quarter" idx="12"/>
          </p:nvPr>
        </p:nvSpPr>
        <p:spPr/>
        <p:txBody>
          <a:bodyPr/>
          <a:lstStyle/>
          <a:p>
            <a:fld id="{E7C2F338-1F3E-43BB-883F-2BD8DA7218F4}" type="slidenum">
              <a:rPr lang="en-US" smtClean="0"/>
              <a:t>‹#›</a:t>
            </a:fld>
            <a:endParaRPr lang="en-US" dirty="0"/>
          </a:p>
        </p:txBody>
      </p:sp>
    </p:spTree>
    <p:extLst>
      <p:ext uri="{BB962C8B-B14F-4D97-AF65-F5344CB8AC3E}">
        <p14:creationId xmlns:p14="http://schemas.microsoft.com/office/powerpoint/2010/main" val="29017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5916C-09A1-4199-89BE-904DCD2A0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37E5BD-AA12-441B-9882-4B31DD2AD4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6A17E2-EB7F-4961-91EC-F0DA598ABA49}"/>
              </a:ext>
            </a:extLst>
          </p:cNvPr>
          <p:cNvSpPr>
            <a:spLocks noGrp="1"/>
          </p:cNvSpPr>
          <p:nvPr>
            <p:ph type="dt" sz="half" idx="10"/>
          </p:nvPr>
        </p:nvSpPr>
        <p:spPr/>
        <p:txBody>
          <a:bodyPr/>
          <a:lstStyle/>
          <a:p>
            <a:fld id="{71E776B3-64B1-40F3-B3D0-B085F2CD016B}" type="datetimeFigureOut">
              <a:rPr lang="en-US" smtClean="0"/>
              <a:t>7/25/2023</a:t>
            </a:fld>
            <a:endParaRPr lang="en-US" dirty="0"/>
          </a:p>
        </p:txBody>
      </p:sp>
      <p:sp>
        <p:nvSpPr>
          <p:cNvPr id="5" name="Footer Placeholder 4">
            <a:extLst>
              <a:ext uri="{FF2B5EF4-FFF2-40B4-BE49-F238E27FC236}">
                <a16:creationId xmlns:a16="http://schemas.microsoft.com/office/drawing/2014/main" id="{8E37ECC1-3AA8-4BCA-8EC3-E7D480DD9A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EF7D0C-0223-4A70-A52C-0E8955DA33DD}"/>
              </a:ext>
            </a:extLst>
          </p:cNvPr>
          <p:cNvSpPr>
            <a:spLocks noGrp="1"/>
          </p:cNvSpPr>
          <p:nvPr>
            <p:ph type="sldNum" sz="quarter" idx="12"/>
          </p:nvPr>
        </p:nvSpPr>
        <p:spPr/>
        <p:txBody>
          <a:bodyPr/>
          <a:lstStyle/>
          <a:p>
            <a:fld id="{E7C2F338-1F3E-43BB-883F-2BD8DA7218F4}" type="slidenum">
              <a:rPr lang="en-US" smtClean="0"/>
              <a:t>‹#›</a:t>
            </a:fld>
            <a:endParaRPr lang="en-US" dirty="0"/>
          </a:p>
        </p:txBody>
      </p:sp>
    </p:spTree>
    <p:extLst>
      <p:ext uri="{BB962C8B-B14F-4D97-AF65-F5344CB8AC3E}">
        <p14:creationId xmlns:p14="http://schemas.microsoft.com/office/powerpoint/2010/main" val="1080729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B4AA4B-B1D4-4895-A44F-2E6B347FEE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6A8394-B896-46CB-A610-BAD0B9C9B3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EEF68-FF1A-4CCF-BB62-F16B3215C1BC}"/>
              </a:ext>
            </a:extLst>
          </p:cNvPr>
          <p:cNvSpPr>
            <a:spLocks noGrp="1"/>
          </p:cNvSpPr>
          <p:nvPr>
            <p:ph type="dt" sz="half" idx="10"/>
          </p:nvPr>
        </p:nvSpPr>
        <p:spPr/>
        <p:txBody>
          <a:bodyPr/>
          <a:lstStyle/>
          <a:p>
            <a:fld id="{71E776B3-64B1-40F3-B3D0-B085F2CD016B}" type="datetimeFigureOut">
              <a:rPr lang="en-US" smtClean="0"/>
              <a:t>7/25/2023</a:t>
            </a:fld>
            <a:endParaRPr lang="en-US" dirty="0"/>
          </a:p>
        </p:txBody>
      </p:sp>
      <p:sp>
        <p:nvSpPr>
          <p:cNvPr id="5" name="Footer Placeholder 4">
            <a:extLst>
              <a:ext uri="{FF2B5EF4-FFF2-40B4-BE49-F238E27FC236}">
                <a16:creationId xmlns:a16="http://schemas.microsoft.com/office/drawing/2014/main" id="{BC7E1848-E781-4C6B-A712-99DDF86F75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2A5FCC-C103-40AB-8BAA-562EA9891EE9}"/>
              </a:ext>
            </a:extLst>
          </p:cNvPr>
          <p:cNvSpPr>
            <a:spLocks noGrp="1"/>
          </p:cNvSpPr>
          <p:nvPr>
            <p:ph type="sldNum" sz="quarter" idx="12"/>
          </p:nvPr>
        </p:nvSpPr>
        <p:spPr/>
        <p:txBody>
          <a:bodyPr/>
          <a:lstStyle/>
          <a:p>
            <a:fld id="{E7C2F338-1F3E-43BB-883F-2BD8DA7218F4}" type="slidenum">
              <a:rPr lang="en-US" smtClean="0"/>
              <a:t>‹#›</a:t>
            </a:fld>
            <a:endParaRPr lang="en-US" dirty="0"/>
          </a:p>
        </p:txBody>
      </p:sp>
    </p:spTree>
    <p:extLst>
      <p:ext uri="{BB962C8B-B14F-4D97-AF65-F5344CB8AC3E}">
        <p14:creationId xmlns:p14="http://schemas.microsoft.com/office/powerpoint/2010/main" val="1214150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75809595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9B933-B144-44AE-95C8-22B3C8515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5AD63-E1A9-4569-8337-66A1295586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9A0A9-EFA3-499E-A063-455DD4638DCF}"/>
              </a:ext>
            </a:extLst>
          </p:cNvPr>
          <p:cNvSpPr>
            <a:spLocks noGrp="1"/>
          </p:cNvSpPr>
          <p:nvPr>
            <p:ph type="dt" sz="half" idx="10"/>
          </p:nvPr>
        </p:nvSpPr>
        <p:spPr/>
        <p:txBody>
          <a:bodyPr/>
          <a:lstStyle/>
          <a:p>
            <a:fld id="{71E776B3-64B1-40F3-B3D0-B085F2CD016B}" type="datetimeFigureOut">
              <a:rPr lang="en-US" smtClean="0"/>
              <a:t>7/25/2023</a:t>
            </a:fld>
            <a:endParaRPr lang="en-US" dirty="0"/>
          </a:p>
        </p:txBody>
      </p:sp>
      <p:sp>
        <p:nvSpPr>
          <p:cNvPr id="5" name="Footer Placeholder 4">
            <a:extLst>
              <a:ext uri="{FF2B5EF4-FFF2-40B4-BE49-F238E27FC236}">
                <a16:creationId xmlns:a16="http://schemas.microsoft.com/office/drawing/2014/main" id="{F91AD4AA-E334-456B-B084-835921AD2F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5E2C25-95CE-4CA4-992E-64C7BBDDBB92}"/>
              </a:ext>
            </a:extLst>
          </p:cNvPr>
          <p:cNvSpPr>
            <a:spLocks noGrp="1"/>
          </p:cNvSpPr>
          <p:nvPr>
            <p:ph type="sldNum" sz="quarter" idx="12"/>
          </p:nvPr>
        </p:nvSpPr>
        <p:spPr/>
        <p:txBody>
          <a:bodyPr/>
          <a:lstStyle/>
          <a:p>
            <a:fld id="{E7C2F338-1F3E-43BB-883F-2BD8DA7218F4}" type="slidenum">
              <a:rPr lang="en-US" smtClean="0"/>
              <a:t>‹#›</a:t>
            </a:fld>
            <a:endParaRPr lang="en-US" dirty="0"/>
          </a:p>
        </p:txBody>
      </p:sp>
    </p:spTree>
    <p:extLst>
      <p:ext uri="{BB962C8B-B14F-4D97-AF65-F5344CB8AC3E}">
        <p14:creationId xmlns:p14="http://schemas.microsoft.com/office/powerpoint/2010/main" val="3861734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D8B1F-0D68-4BF0-93C0-BD3AA217F8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1446EC-7B96-4DE0-B126-393A17C40A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57C900-A76D-4CBA-8BB7-E8396F9751C4}"/>
              </a:ext>
            </a:extLst>
          </p:cNvPr>
          <p:cNvSpPr>
            <a:spLocks noGrp="1"/>
          </p:cNvSpPr>
          <p:nvPr>
            <p:ph type="dt" sz="half" idx="10"/>
          </p:nvPr>
        </p:nvSpPr>
        <p:spPr/>
        <p:txBody>
          <a:bodyPr/>
          <a:lstStyle/>
          <a:p>
            <a:fld id="{71E776B3-64B1-40F3-B3D0-B085F2CD016B}" type="datetimeFigureOut">
              <a:rPr lang="en-US" smtClean="0"/>
              <a:t>7/25/2023</a:t>
            </a:fld>
            <a:endParaRPr lang="en-US" dirty="0"/>
          </a:p>
        </p:txBody>
      </p:sp>
      <p:sp>
        <p:nvSpPr>
          <p:cNvPr id="5" name="Footer Placeholder 4">
            <a:extLst>
              <a:ext uri="{FF2B5EF4-FFF2-40B4-BE49-F238E27FC236}">
                <a16:creationId xmlns:a16="http://schemas.microsoft.com/office/drawing/2014/main" id="{1354B904-EDEB-41C3-ABB6-8DC8BEF424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43732E-7627-4F62-A865-7D3201A97219}"/>
              </a:ext>
            </a:extLst>
          </p:cNvPr>
          <p:cNvSpPr>
            <a:spLocks noGrp="1"/>
          </p:cNvSpPr>
          <p:nvPr>
            <p:ph type="sldNum" sz="quarter" idx="12"/>
          </p:nvPr>
        </p:nvSpPr>
        <p:spPr/>
        <p:txBody>
          <a:bodyPr/>
          <a:lstStyle/>
          <a:p>
            <a:fld id="{E7C2F338-1F3E-43BB-883F-2BD8DA7218F4}" type="slidenum">
              <a:rPr lang="en-US" smtClean="0"/>
              <a:t>‹#›</a:t>
            </a:fld>
            <a:endParaRPr lang="en-US" dirty="0"/>
          </a:p>
        </p:txBody>
      </p:sp>
    </p:spTree>
    <p:extLst>
      <p:ext uri="{BB962C8B-B14F-4D97-AF65-F5344CB8AC3E}">
        <p14:creationId xmlns:p14="http://schemas.microsoft.com/office/powerpoint/2010/main" val="2448834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9F83-CA14-420C-AF2A-A1CC609463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95F40E-0999-41DE-98B8-8FA115D2A2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381DF6-44E8-4BD9-867C-EBB72B742D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9F190A-C380-41F1-98ED-7081085FA47D}"/>
              </a:ext>
            </a:extLst>
          </p:cNvPr>
          <p:cNvSpPr>
            <a:spLocks noGrp="1"/>
          </p:cNvSpPr>
          <p:nvPr>
            <p:ph type="dt" sz="half" idx="10"/>
          </p:nvPr>
        </p:nvSpPr>
        <p:spPr/>
        <p:txBody>
          <a:bodyPr/>
          <a:lstStyle/>
          <a:p>
            <a:fld id="{71E776B3-64B1-40F3-B3D0-B085F2CD016B}" type="datetimeFigureOut">
              <a:rPr lang="en-US" smtClean="0"/>
              <a:t>7/25/2023</a:t>
            </a:fld>
            <a:endParaRPr lang="en-US" dirty="0"/>
          </a:p>
        </p:txBody>
      </p:sp>
      <p:sp>
        <p:nvSpPr>
          <p:cNvPr id="6" name="Footer Placeholder 5">
            <a:extLst>
              <a:ext uri="{FF2B5EF4-FFF2-40B4-BE49-F238E27FC236}">
                <a16:creationId xmlns:a16="http://schemas.microsoft.com/office/drawing/2014/main" id="{CE1F648E-AA07-4E7D-8267-F756AA7325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543CD77-7CD3-47CC-8A2C-34501A1217F4}"/>
              </a:ext>
            </a:extLst>
          </p:cNvPr>
          <p:cNvSpPr>
            <a:spLocks noGrp="1"/>
          </p:cNvSpPr>
          <p:nvPr>
            <p:ph type="sldNum" sz="quarter" idx="12"/>
          </p:nvPr>
        </p:nvSpPr>
        <p:spPr/>
        <p:txBody>
          <a:bodyPr/>
          <a:lstStyle/>
          <a:p>
            <a:fld id="{E7C2F338-1F3E-43BB-883F-2BD8DA7218F4}" type="slidenum">
              <a:rPr lang="en-US" smtClean="0"/>
              <a:t>‹#›</a:t>
            </a:fld>
            <a:endParaRPr lang="en-US" dirty="0"/>
          </a:p>
        </p:txBody>
      </p:sp>
    </p:spTree>
    <p:extLst>
      <p:ext uri="{BB962C8B-B14F-4D97-AF65-F5344CB8AC3E}">
        <p14:creationId xmlns:p14="http://schemas.microsoft.com/office/powerpoint/2010/main" val="2453749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14427-B099-4F89-8D86-E5F4E47863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0AD4B0-C112-469B-828B-C93EA8D209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37BC60-C0D0-4EE1-9594-A2DEC0CD8E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1DCF32-6E36-414B-8E4D-9C4690CDA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02C0E9-303E-4CE9-8F04-762D65EFF5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65D0D9-F015-4DC2-A94C-9DFEBEDFAF1E}"/>
              </a:ext>
            </a:extLst>
          </p:cNvPr>
          <p:cNvSpPr>
            <a:spLocks noGrp="1"/>
          </p:cNvSpPr>
          <p:nvPr>
            <p:ph type="dt" sz="half" idx="10"/>
          </p:nvPr>
        </p:nvSpPr>
        <p:spPr/>
        <p:txBody>
          <a:bodyPr/>
          <a:lstStyle/>
          <a:p>
            <a:fld id="{71E776B3-64B1-40F3-B3D0-B085F2CD016B}" type="datetimeFigureOut">
              <a:rPr lang="en-US" smtClean="0"/>
              <a:t>7/25/2023</a:t>
            </a:fld>
            <a:endParaRPr lang="en-US" dirty="0"/>
          </a:p>
        </p:txBody>
      </p:sp>
      <p:sp>
        <p:nvSpPr>
          <p:cNvPr id="8" name="Footer Placeholder 7">
            <a:extLst>
              <a:ext uri="{FF2B5EF4-FFF2-40B4-BE49-F238E27FC236}">
                <a16:creationId xmlns:a16="http://schemas.microsoft.com/office/drawing/2014/main" id="{A9E37CEA-5994-4642-A381-3FA6D7B1A84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7A7BFF8-21D5-4D0B-95EA-FE7AD0F3814F}"/>
              </a:ext>
            </a:extLst>
          </p:cNvPr>
          <p:cNvSpPr>
            <a:spLocks noGrp="1"/>
          </p:cNvSpPr>
          <p:nvPr>
            <p:ph type="sldNum" sz="quarter" idx="12"/>
          </p:nvPr>
        </p:nvSpPr>
        <p:spPr/>
        <p:txBody>
          <a:bodyPr/>
          <a:lstStyle/>
          <a:p>
            <a:fld id="{E7C2F338-1F3E-43BB-883F-2BD8DA7218F4}" type="slidenum">
              <a:rPr lang="en-US" smtClean="0"/>
              <a:t>‹#›</a:t>
            </a:fld>
            <a:endParaRPr lang="en-US" dirty="0"/>
          </a:p>
        </p:txBody>
      </p:sp>
    </p:spTree>
    <p:extLst>
      <p:ext uri="{BB962C8B-B14F-4D97-AF65-F5344CB8AC3E}">
        <p14:creationId xmlns:p14="http://schemas.microsoft.com/office/powerpoint/2010/main" val="1459214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B47D5-6637-40CA-B34F-F85113EEB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E4A04E-57C4-4AB5-9500-30FE5473DDD5}"/>
              </a:ext>
            </a:extLst>
          </p:cNvPr>
          <p:cNvSpPr>
            <a:spLocks noGrp="1"/>
          </p:cNvSpPr>
          <p:nvPr>
            <p:ph type="dt" sz="half" idx="10"/>
          </p:nvPr>
        </p:nvSpPr>
        <p:spPr/>
        <p:txBody>
          <a:bodyPr/>
          <a:lstStyle/>
          <a:p>
            <a:fld id="{71E776B3-64B1-40F3-B3D0-B085F2CD016B}" type="datetimeFigureOut">
              <a:rPr lang="en-US" smtClean="0"/>
              <a:t>7/25/2023</a:t>
            </a:fld>
            <a:endParaRPr lang="en-US" dirty="0"/>
          </a:p>
        </p:txBody>
      </p:sp>
      <p:sp>
        <p:nvSpPr>
          <p:cNvPr id="4" name="Footer Placeholder 3">
            <a:extLst>
              <a:ext uri="{FF2B5EF4-FFF2-40B4-BE49-F238E27FC236}">
                <a16:creationId xmlns:a16="http://schemas.microsoft.com/office/drawing/2014/main" id="{C6DA23BF-F2AF-40E5-8871-E46781A948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7922C34-8527-4CE1-AEDD-90F5AD37C0D1}"/>
              </a:ext>
            </a:extLst>
          </p:cNvPr>
          <p:cNvSpPr>
            <a:spLocks noGrp="1"/>
          </p:cNvSpPr>
          <p:nvPr>
            <p:ph type="sldNum" sz="quarter" idx="12"/>
          </p:nvPr>
        </p:nvSpPr>
        <p:spPr/>
        <p:txBody>
          <a:bodyPr/>
          <a:lstStyle/>
          <a:p>
            <a:fld id="{E7C2F338-1F3E-43BB-883F-2BD8DA7218F4}" type="slidenum">
              <a:rPr lang="en-US" smtClean="0"/>
              <a:t>‹#›</a:t>
            </a:fld>
            <a:endParaRPr lang="en-US" dirty="0"/>
          </a:p>
        </p:txBody>
      </p:sp>
    </p:spTree>
    <p:extLst>
      <p:ext uri="{BB962C8B-B14F-4D97-AF65-F5344CB8AC3E}">
        <p14:creationId xmlns:p14="http://schemas.microsoft.com/office/powerpoint/2010/main" val="930391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D61FF9-CB36-4B20-A08A-1E4C4C601CC7}"/>
              </a:ext>
            </a:extLst>
          </p:cNvPr>
          <p:cNvSpPr>
            <a:spLocks noGrp="1"/>
          </p:cNvSpPr>
          <p:nvPr>
            <p:ph type="dt" sz="half" idx="10"/>
          </p:nvPr>
        </p:nvSpPr>
        <p:spPr/>
        <p:txBody>
          <a:bodyPr/>
          <a:lstStyle/>
          <a:p>
            <a:fld id="{71E776B3-64B1-40F3-B3D0-B085F2CD016B}" type="datetimeFigureOut">
              <a:rPr lang="en-US" smtClean="0"/>
              <a:t>7/25/2023</a:t>
            </a:fld>
            <a:endParaRPr lang="en-US" dirty="0"/>
          </a:p>
        </p:txBody>
      </p:sp>
      <p:sp>
        <p:nvSpPr>
          <p:cNvPr id="3" name="Footer Placeholder 2">
            <a:extLst>
              <a:ext uri="{FF2B5EF4-FFF2-40B4-BE49-F238E27FC236}">
                <a16:creationId xmlns:a16="http://schemas.microsoft.com/office/drawing/2014/main" id="{3116D7AD-4005-4C39-8F54-08B98CFAC84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5FBB427-C74C-46A7-AAE2-C56FD31FBF75}"/>
              </a:ext>
            </a:extLst>
          </p:cNvPr>
          <p:cNvSpPr>
            <a:spLocks noGrp="1"/>
          </p:cNvSpPr>
          <p:nvPr>
            <p:ph type="sldNum" sz="quarter" idx="12"/>
          </p:nvPr>
        </p:nvSpPr>
        <p:spPr/>
        <p:txBody>
          <a:bodyPr/>
          <a:lstStyle/>
          <a:p>
            <a:fld id="{E7C2F338-1F3E-43BB-883F-2BD8DA7218F4}" type="slidenum">
              <a:rPr lang="en-US" smtClean="0"/>
              <a:t>‹#›</a:t>
            </a:fld>
            <a:endParaRPr lang="en-US" dirty="0"/>
          </a:p>
        </p:txBody>
      </p:sp>
    </p:spTree>
    <p:extLst>
      <p:ext uri="{BB962C8B-B14F-4D97-AF65-F5344CB8AC3E}">
        <p14:creationId xmlns:p14="http://schemas.microsoft.com/office/powerpoint/2010/main" val="4265920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4B972-F42D-44E5-9F9F-11C138D58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FDA8A5-F6AD-4C41-9D54-D1FB5CBF3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629C16-D644-4400-BD94-E10BE9F5A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A39209-3C12-48CD-AFD0-68674132D474}"/>
              </a:ext>
            </a:extLst>
          </p:cNvPr>
          <p:cNvSpPr>
            <a:spLocks noGrp="1"/>
          </p:cNvSpPr>
          <p:nvPr>
            <p:ph type="dt" sz="half" idx="10"/>
          </p:nvPr>
        </p:nvSpPr>
        <p:spPr/>
        <p:txBody>
          <a:bodyPr/>
          <a:lstStyle/>
          <a:p>
            <a:fld id="{71E776B3-64B1-40F3-B3D0-B085F2CD016B}" type="datetimeFigureOut">
              <a:rPr lang="en-US" smtClean="0"/>
              <a:t>7/25/2023</a:t>
            </a:fld>
            <a:endParaRPr lang="en-US" dirty="0"/>
          </a:p>
        </p:txBody>
      </p:sp>
      <p:sp>
        <p:nvSpPr>
          <p:cNvPr id="6" name="Footer Placeholder 5">
            <a:extLst>
              <a:ext uri="{FF2B5EF4-FFF2-40B4-BE49-F238E27FC236}">
                <a16:creationId xmlns:a16="http://schemas.microsoft.com/office/drawing/2014/main" id="{CCEFB02D-097B-485A-A79B-78C8E04464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E361EC-7D30-46E3-8D9E-151AD729BAB9}"/>
              </a:ext>
            </a:extLst>
          </p:cNvPr>
          <p:cNvSpPr>
            <a:spLocks noGrp="1"/>
          </p:cNvSpPr>
          <p:nvPr>
            <p:ph type="sldNum" sz="quarter" idx="12"/>
          </p:nvPr>
        </p:nvSpPr>
        <p:spPr/>
        <p:txBody>
          <a:bodyPr/>
          <a:lstStyle/>
          <a:p>
            <a:fld id="{E7C2F338-1F3E-43BB-883F-2BD8DA7218F4}" type="slidenum">
              <a:rPr lang="en-US" smtClean="0"/>
              <a:t>‹#›</a:t>
            </a:fld>
            <a:endParaRPr lang="en-US" dirty="0"/>
          </a:p>
        </p:txBody>
      </p:sp>
    </p:spTree>
    <p:extLst>
      <p:ext uri="{BB962C8B-B14F-4D97-AF65-F5344CB8AC3E}">
        <p14:creationId xmlns:p14="http://schemas.microsoft.com/office/powerpoint/2010/main" val="249622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52C46-52BA-45F6-AF81-88219DD947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E492D7-19F9-45E1-8915-ECF39A9673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1018BED-2F62-41FD-8E2B-5AACA55EA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F1465-8790-4E95-B290-0145D554A398}"/>
              </a:ext>
            </a:extLst>
          </p:cNvPr>
          <p:cNvSpPr>
            <a:spLocks noGrp="1"/>
          </p:cNvSpPr>
          <p:nvPr>
            <p:ph type="dt" sz="half" idx="10"/>
          </p:nvPr>
        </p:nvSpPr>
        <p:spPr/>
        <p:txBody>
          <a:bodyPr/>
          <a:lstStyle/>
          <a:p>
            <a:fld id="{71E776B3-64B1-40F3-B3D0-B085F2CD016B}" type="datetimeFigureOut">
              <a:rPr lang="en-US" smtClean="0"/>
              <a:t>7/25/2023</a:t>
            </a:fld>
            <a:endParaRPr lang="en-US" dirty="0"/>
          </a:p>
        </p:txBody>
      </p:sp>
      <p:sp>
        <p:nvSpPr>
          <p:cNvPr id="6" name="Footer Placeholder 5">
            <a:extLst>
              <a:ext uri="{FF2B5EF4-FFF2-40B4-BE49-F238E27FC236}">
                <a16:creationId xmlns:a16="http://schemas.microsoft.com/office/drawing/2014/main" id="{2DEB690B-0981-4E7A-A7EB-AC4AD53002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77EE7B-A504-4FD9-9464-ADBDC4FFC326}"/>
              </a:ext>
            </a:extLst>
          </p:cNvPr>
          <p:cNvSpPr>
            <a:spLocks noGrp="1"/>
          </p:cNvSpPr>
          <p:nvPr>
            <p:ph type="sldNum" sz="quarter" idx="12"/>
          </p:nvPr>
        </p:nvSpPr>
        <p:spPr/>
        <p:txBody>
          <a:bodyPr/>
          <a:lstStyle/>
          <a:p>
            <a:fld id="{E7C2F338-1F3E-43BB-883F-2BD8DA7218F4}" type="slidenum">
              <a:rPr lang="en-US" smtClean="0"/>
              <a:t>‹#›</a:t>
            </a:fld>
            <a:endParaRPr lang="en-US" dirty="0"/>
          </a:p>
        </p:txBody>
      </p:sp>
    </p:spTree>
    <p:extLst>
      <p:ext uri="{BB962C8B-B14F-4D97-AF65-F5344CB8AC3E}">
        <p14:creationId xmlns:p14="http://schemas.microsoft.com/office/powerpoint/2010/main" val="317224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05F8C1-F945-4927-817C-3362157C0E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632F3F-5771-44A6-9576-AE330069C1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0A15CA-8745-4A47-929D-0FCF7568FC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E776B3-64B1-40F3-B3D0-B085F2CD016B}" type="datetimeFigureOut">
              <a:rPr lang="en-US" smtClean="0"/>
              <a:t>7/25/2023</a:t>
            </a:fld>
            <a:endParaRPr lang="en-US" dirty="0"/>
          </a:p>
        </p:txBody>
      </p:sp>
      <p:sp>
        <p:nvSpPr>
          <p:cNvPr id="5" name="Footer Placeholder 4">
            <a:extLst>
              <a:ext uri="{FF2B5EF4-FFF2-40B4-BE49-F238E27FC236}">
                <a16:creationId xmlns:a16="http://schemas.microsoft.com/office/drawing/2014/main" id="{8CCDBFD8-C56D-4F91-BDDA-C8EA148750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554FB83-DD5D-4C4F-B002-72B9293E2B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C2F338-1F3E-43BB-883F-2BD8DA7218F4}" type="slidenum">
              <a:rPr lang="en-US" smtClean="0"/>
              <a:t>‹#›</a:t>
            </a:fld>
            <a:endParaRPr lang="en-US" dirty="0"/>
          </a:p>
        </p:txBody>
      </p:sp>
    </p:spTree>
    <p:extLst>
      <p:ext uri="{BB962C8B-B14F-4D97-AF65-F5344CB8AC3E}">
        <p14:creationId xmlns:p14="http://schemas.microsoft.com/office/powerpoint/2010/main" val="1248454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6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69574C1F-D86D-4B86-8C9B-FAFB731C7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724" y="2640085"/>
            <a:ext cx="8189609" cy="3263169"/>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A picture containing drawing&#10;&#10;Description automatically generated">
            <a:extLst>
              <a:ext uri="{FF2B5EF4-FFF2-40B4-BE49-F238E27FC236}">
                <a16:creationId xmlns:a16="http://schemas.microsoft.com/office/drawing/2014/main" id="{A34B513D-3A6A-426D-ACE6-4D2A393A5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4008" y="371090"/>
            <a:ext cx="2146378" cy="719036"/>
          </a:xfrm>
          <a:prstGeom prst="rect">
            <a:avLst/>
          </a:prstGeom>
        </p:spPr>
      </p:pic>
      <p:sp>
        <p:nvSpPr>
          <p:cNvPr id="8" name="TextBox 7">
            <a:extLst>
              <a:ext uri="{FF2B5EF4-FFF2-40B4-BE49-F238E27FC236}">
                <a16:creationId xmlns:a16="http://schemas.microsoft.com/office/drawing/2014/main" id="{CBC1D78F-CF0B-46AA-BD51-5ADB07D78860}"/>
              </a:ext>
            </a:extLst>
          </p:cNvPr>
          <p:cNvSpPr txBox="1"/>
          <p:nvPr/>
        </p:nvSpPr>
        <p:spPr>
          <a:xfrm>
            <a:off x="5339467" y="1221916"/>
            <a:ext cx="1755459" cy="276999"/>
          </a:xfrm>
          <a:prstGeom prst="rect">
            <a:avLst/>
          </a:prstGeom>
          <a:noFill/>
        </p:spPr>
        <p:txBody>
          <a:bodyPr wrap="square" rtlCol="0">
            <a:spAutoFit/>
          </a:bodyPr>
          <a:lstStyle/>
          <a:p>
            <a:r>
              <a:rPr lang="en-US" sz="1200" dirty="0">
                <a:latin typeface="Arial Black" panose="020B0A04020102020204" pitchFamily="34" charset="0"/>
              </a:rPr>
              <a:t>April 25, 2023 </a:t>
            </a:r>
          </a:p>
        </p:txBody>
      </p:sp>
      <p:sp>
        <p:nvSpPr>
          <p:cNvPr id="3" name="TextBox 2">
            <a:extLst>
              <a:ext uri="{FF2B5EF4-FFF2-40B4-BE49-F238E27FC236}">
                <a16:creationId xmlns:a16="http://schemas.microsoft.com/office/drawing/2014/main" id="{0C1658E1-A5E5-461E-8AC5-43BC7DC17DAF}"/>
              </a:ext>
            </a:extLst>
          </p:cNvPr>
          <p:cNvSpPr txBox="1"/>
          <p:nvPr/>
        </p:nvSpPr>
        <p:spPr>
          <a:xfrm>
            <a:off x="2133230" y="1650403"/>
            <a:ext cx="8561120" cy="646331"/>
          </a:xfrm>
          <a:prstGeom prst="rect">
            <a:avLst/>
          </a:prstGeom>
          <a:noFill/>
        </p:spPr>
        <p:txBody>
          <a:bodyPr wrap="square" rtlCol="0">
            <a:spAutoFit/>
          </a:bodyPr>
          <a:lstStyle/>
          <a:p>
            <a:r>
              <a:rPr lang="en-US" sz="3600" dirty="0">
                <a:latin typeface="Arial Black" panose="020B0A04020102020204" pitchFamily="34" charset="0"/>
              </a:rPr>
              <a:t>ROUND ROCK PRESERVATION</a:t>
            </a:r>
          </a:p>
        </p:txBody>
      </p:sp>
      <p:sp>
        <p:nvSpPr>
          <p:cNvPr id="2" name="TextBox 1">
            <a:extLst>
              <a:ext uri="{FF2B5EF4-FFF2-40B4-BE49-F238E27FC236}">
                <a16:creationId xmlns:a16="http://schemas.microsoft.com/office/drawing/2014/main" id="{D6C90C58-4EA0-4398-81F5-488C3D296B65}"/>
              </a:ext>
            </a:extLst>
          </p:cNvPr>
          <p:cNvSpPr txBox="1"/>
          <p:nvPr/>
        </p:nvSpPr>
        <p:spPr>
          <a:xfrm>
            <a:off x="609600" y="6278880"/>
            <a:ext cx="6202680" cy="461665"/>
          </a:xfrm>
          <a:prstGeom prst="rect">
            <a:avLst/>
          </a:prstGeom>
          <a:noFill/>
        </p:spPr>
        <p:txBody>
          <a:bodyPr wrap="square" rtlCol="0">
            <a:spAutoFit/>
          </a:bodyPr>
          <a:lstStyle/>
          <a:p>
            <a:r>
              <a:rPr lang="en-US" sz="2400" b="1" dirty="0"/>
              <a:t>Shirley Marquardt - President RR Preservation</a:t>
            </a:r>
          </a:p>
        </p:txBody>
      </p:sp>
    </p:spTree>
    <p:extLst>
      <p:ext uri="{BB962C8B-B14F-4D97-AF65-F5344CB8AC3E}">
        <p14:creationId xmlns:p14="http://schemas.microsoft.com/office/powerpoint/2010/main" val="4194119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picture containing text, horse-drawn vehicle&#10;&#10;Description automatically generated">
            <a:extLst>
              <a:ext uri="{FF2B5EF4-FFF2-40B4-BE49-F238E27FC236}">
                <a16:creationId xmlns:a16="http://schemas.microsoft.com/office/drawing/2014/main" id="{A4AA98C0-6920-4761-B2C9-7B583C1D7D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15823" y="123599"/>
            <a:ext cx="2074791" cy="695055"/>
          </a:xfrm>
        </p:spPr>
      </p:pic>
      <p:sp>
        <p:nvSpPr>
          <p:cNvPr id="6" name="TextBox 5">
            <a:extLst>
              <a:ext uri="{FF2B5EF4-FFF2-40B4-BE49-F238E27FC236}">
                <a16:creationId xmlns:a16="http://schemas.microsoft.com/office/drawing/2014/main" id="{A4285F30-E904-45FD-9BFD-E7CCE2809C4B}"/>
              </a:ext>
            </a:extLst>
          </p:cNvPr>
          <p:cNvSpPr txBox="1"/>
          <p:nvPr/>
        </p:nvSpPr>
        <p:spPr>
          <a:xfrm>
            <a:off x="2266672" y="958674"/>
            <a:ext cx="6373091" cy="584775"/>
          </a:xfrm>
          <a:prstGeom prst="rect">
            <a:avLst/>
          </a:prstGeom>
          <a:solidFill>
            <a:srgbClr val="FFC000"/>
          </a:solidFill>
        </p:spPr>
        <p:txBody>
          <a:bodyPr wrap="square" rtlCol="0">
            <a:spAutoFit/>
          </a:bodyPr>
          <a:lstStyle/>
          <a:p>
            <a:r>
              <a:rPr lang="en-US" sz="3200" dirty="0">
                <a:latin typeface="Arial Black" panose="020B0A04020102020204" pitchFamily="34" charset="0"/>
              </a:rPr>
              <a:t>ACCOMPLISHMENTS (2022)</a:t>
            </a:r>
          </a:p>
        </p:txBody>
      </p:sp>
      <p:sp>
        <p:nvSpPr>
          <p:cNvPr id="8" name="TextBox 7">
            <a:extLst>
              <a:ext uri="{FF2B5EF4-FFF2-40B4-BE49-F238E27FC236}">
                <a16:creationId xmlns:a16="http://schemas.microsoft.com/office/drawing/2014/main" id="{2E3D7F12-0EF0-4B85-AE9E-B1A7F81ABEFC}"/>
              </a:ext>
            </a:extLst>
          </p:cNvPr>
          <p:cNvSpPr txBox="1"/>
          <p:nvPr/>
        </p:nvSpPr>
        <p:spPr>
          <a:xfrm>
            <a:off x="623592" y="1888260"/>
            <a:ext cx="9659249" cy="5262979"/>
          </a:xfrm>
          <a:prstGeom prst="rect">
            <a:avLst/>
          </a:prstGeom>
          <a:noFill/>
        </p:spPr>
        <p:txBody>
          <a:bodyPr wrap="square" rtlCol="0">
            <a:spAutoFit/>
          </a:bodyPr>
          <a:lstStyle/>
          <a:p>
            <a:r>
              <a:rPr lang="en-US" sz="2400" dirty="0">
                <a:latin typeface="Arial Black" panose="020B0A04020102020204" pitchFamily="34" charset="0"/>
              </a:rPr>
              <a:t> </a:t>
            </a:r>
          </a:p>
          <a:p>
            <a:pPr marL="342900" indent="-342900">
              <a:buFont typeface="Arial" panose="020B0604020202020204" pitchFamily="34" charset="0"/>
              <a:buChar char="•"/>
            </a:pPr>
            <a:r>
              <a:rPr lang="en-US" sz="2400" dirty="0">
                <a:latin typeface="Arial Black" panose="020B0A04020102020204" pitchFamily="34" charset="0"/>
              </a:rPr>
              <a:t>Submitted two Local Legend Nominations</a:t>
            </a:r>
          </a:p>
          <a:p>
            <a:r>
              <a:rPr lang="en-US" sz="2400" dirty="0">
                <a:latin typeface="Arial Black" panose="020B0A04020102020204" pitchFamily="34" charset="0"/>
              </a:rPr>
              <a:t>           White Lime Company &amp; William Walsh Family</a:t>
            </a:r>
          </a:p>
          <a:p>
            <a:r>
              <a:rPr lang="en-US" sz="2400" dirty="0">
                <a:latin typeface="Arial Black" panose="020B0A04020102020204" pitchFamily="34" charset="0"/>
              </a:rPr>
              <a:t>           James Wesley Wilbarger </a:t>
            </a:r>
          </a:p>
          <a:p>
            <a:endParaRPr lang="en-US" sz="2400" dirty="0">
              <a:latin typeface="Arial Black" panose="020B0A04020102020204" pitchFamily="34" charset="0"/>
            </a:endParaRPr>
          </a:p>
          <a:p>
            <a:pPr marL="342900" indent="-342900">
              <a:buFont typeface="Arial" panose="020B0604020202020204" pitchFamily="34" charset="0"/>
              <a:buChar char="•"/>
            </a:pPr>
            <a:endParaRPr lang="en-US" sz="2400" dirty="0">
              <a:latin typeface="Arial Black" panose="020B0A04020102020204" pitchFamily="34" charset="0"/>
            </a:endParaRPr>
          </a:p>
          <a:p>
            <a:pPr marL="342900" indent="-342900">
              <a:buFont typeface="Arial" panose="020B0604020202020204" pitchFamily="34" charset="0"/>
              <a:buChar char="•"/>
            </a:pPr>
            <a:r>
              <a:rPr lang="en-US" sz="2400" dirty="0">
                <a:latin typeface="Arial Black" panose="020B0A04020102020204" pitchFamily="34" charset="0"/>
              </a:rPr>
              <a:t>Published RRP Newsletters</a:t>
            </a:r>
          </a:p>
          <a:p>
            <a:pPr marL="342900" indent="-342900">
              <a:buFont typeface="Arial" panose="020B0604020202020204" pitchFamily="34" charset="0"/>
              <a:buChar char="•"/>
            </a:pPr>
            <a:endParaRPr lang="en-US" sz="2400" dirty="0">
              <a:latin typeface="Arial Black" panose="020B0A04020102020204" pitchFamily="34" charset="0"/>
            </a:endParaRPr>
          </a:p>
          <a:p>
            <a:pPr marL="342900" indent="-342900">
              <a:buFont typeface="Arial" panose="020B0604020202020204" pitchFamily="34" charset="0"/>
              <a:buChar char="•"/>
            </a:pPr>
            <a:r>
              <a:rPr lang="en-US" sz="2400" dirty="0">
                <a:latin typeface="Arial Black" panose="020B0A04020102020204" pitchFamily="34" charset="0"/>
              </a:rPr>
              <a:t>Mailed Holiday Greeting Cards </a:t>
            </a:r>
          </a:p>
          <a:p>
            <a:pPr marL="342900" indent="-342900">
              <a:buFont typeface="Arial" panose="020B0604020202020204" pitchFamily="34" charset="0"/>
              <a:buChar char="•"/>
            </a:pPr>
            <a:endParaRPr lang="en-US" sz="2400" dirty="0">
              <a:latin typeface="Arial Black" panose="020B0A04020102020204" pitchFamily="34" charset="0"/>
            </a:endParaRPr>
          </a:p>
          <a:p>
            <a:pPr marL="342900" indent="-342900">
              <a:buFont typeface="Arial" panose="020B0604020202020204" pitchFamily="34" charset="0"/>
              <a:buChar char="•"/>
            </a:pPr>
            <a:endParaRPr lang="en-US" sz="2400" dirty="0">
              <a:latin typeface="Arial Black" panose="020B0A04020102020204" pitchFamily="34" charset="0"/>
            </a:endParaRPr>
          </a:p>
          <a:p>
            <a:pPr marL="342900" indent="-342900">
              <a:buFont typeface="Arial" panose="020B0604020202020204" pitchFamily="34" charset="0"/>
              <a:buChar char="•"/>
            </a:pPr>
            <a:r>
              <a:rPr lang="en-US" sz="2400" dirty="0">
                <a:latin typeface="Arial Black" panose="020B0A04020102020204" pitchFamily="34" charset="0"/>
              </a:rPr>
              <a:t>Partnered in History Lunch &amp; Learn Program  </a:t>
            </a:r>
          </a:p>
          <a:p>
            <a:pPr marL="342900" indent="-342900">
              <a:buFont typeface="Arial" panose="020B0604020202020204" pitchFamily="34" charset="0"/>
              <a:buChar char="•"/>
            </a:pPr>
            <a:endParaRPr lang="en-US" sz="2400" dirty="0">
              <a:latin typeface="Arial Black" panose="020B0A04020102020204" pitchFamily="34" charset="0"/>
            </a:endParaRPr>
          </a:p>
          <a:p>
            <a:r>
              <a:rPr lang="en-US" sz="2400" dirty="0"/>
              <a:t> </a:t>
            </a:r>
          </a:p>
        </p:txBody>
      </p:sp>
    </p:spTree>
    <p:extLst>
      <p:ext uri="{BB962C8B-B14F-4D97-AF65-F5344CB8AC3E}">
        <p14:creationId xmlns:p14="http://schemas.microsoft.com/office/powerpoint/2010/main" val="2078639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picture containing text, horse-drawn vehicle&#10;&#10;Description automatically generated">
            <a:extLst>
              <a:ext uri="{FF2B5EF4-FFF2-40B4-BE49-F238E27FC236}">
                <a16:creationId xmlns:a16="http://schemas.microsoft.com/office/drawing/2014/main" id="{A4AA98C0-6920-4761-B2C9-7B583C1D7D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17209" y="6173358"/>
            <a:ext cx="2074791" cy="695055"/>
          </a:xfrm>
        </p:spPr>
      </p:pic>
      <p:sp>
        <p:nvSpPr>
          <p:cNvPr id="6" name="TextBox 5">
            <a:extLst>
              <a:ext uri="{FF2B5EF4-FFF2-40B4-BE49-F238E27FC236}">
                <a16:creationId xmlns:a16="http://schemas.microsoft.com/office/drawing/2014/main" id="{A4285F30-E904-45FD-9BFD-E7CCE2809C4B}"/>
              </a:ext>
            </a:extLst>
          </p:cNvPr>
          <p:cNvSpPr txBox="1"/>
          <p:nvPr/>
        </p:nvSpPr>
        <p:spPr>
          <a:xfrm>
            <a:off x="3607963" y="670111"/>
            <a:ext cx="3902670" cy="523220"/>
          </a:xfrm>
          <a:prstGeom prst="rect">
            <a:avLst/>
          </a:prstGeom>
          <a:solidFill>
            <a:schemeClr val="accent4">
              <a:lumMod val="60000"/>
              <a:lumOff val="40000"/>
            </a:schemeClr>
          </a:solidFill>
        </p:spPr>
        <p:txBody>
          <a:bodyPr wrap="square" rtlCol="0">
            <a:spAutoFit/>
          </a:bodyPr>
          <a:lstStyle/>
          <a:p>
            <a:r>
              <a:rPr lang="en-US" sz="2800" dirty="0">
                <a:latin typeface="Arial Black" panose="020B0A04020102020204" pitchFamily="34" charset="0"/>
              </a:rPr>
              <a:t>OUTREACH (2022)</a:t>
            </a:r>
          </a:p>
        </p:txBody>
      </p:sp>
      <p:sp>
        <p:nvSpPr>
          <p:cNvPr id="8" name="TextBox 7">
            <a:extLst>
              <a:ext uri="{FF2B5EF4-FFF2-40B4-BE49-F238E27FC236}">
                <a16:creationId xmlns:a16="http://schemas.microsoft.com/office/drawing/2014/main" id="{2E3D7F12-0EF0-4B85-AE9E-B1A7F81ABEFC}"/>
              </a:ext>
            </a:extLst>
          </p:cNvPr>
          <p:cNvSpPr txBox="1"/>
          <p:nvPr/>
        </p:nvSpPr>
        <p:spPr>
          <a:xfrm>
            <a:off x="845169" y="1666394"/>
            <a:ext cx="10501662" cy="4524315"/>
          </a:xfrm>
          <a:prstGeom prst="rect">
            <a:avLst/>
          </a:prstGeom>
          <a:noFill/>
        </p:spPr>
        <p:txBody>
          <a:bodyPr wrap="square" rtlCol="0">
            <a:spAutoFit/>
          </a:bodyPr>
          <a:lstStyle/>
          <a:p>
            <a:pPr marL="342900" indent="-342900">
              <a:buFont typeface="Arial" panose="020B0604020202020204" pitchFamily="34" charset="0"/>
              <a:buChar char="•"/>
            </a:pPr>
            <a:endParaRPr lang="en-US" sz="2400" dirty="0">
              <a:latin typeface="Arial Black" panose="020B0A04020102020204" pitchFamily="34" charset="0"/>
            </a:endParaRPr>
          </a:p>
          <a:p>
            <a:pPr marL="342900" indent="-342900">
              <a:buFont typeface="Arial" panose="020B0604020202020204" pitchFamily="34" charset="0"/>
              <a:buChar char="•"/>
            </a:pPr>
            <a:r>
              <a:rPr lang="en-US" sz="2400" dirty="0">
                <a:latin typeface="Arial Black" panose="020B0A04020102020204" pitchFamily="34" charset="0"/>
              </a:rPr>
              <a:t>Used Social Media (4 Facebook Pages)</a:t>
            </a:r>
          </a:p>
          <a:p>
            <a:r>
              <a:rPr lang="en-US" sz="2400" dirty="0">
                <a:latin typeface="Arial Black" panose="020B0A04020102020204" pitchFamily="34" charset="0"/>
              </a:rPr>
              <a:t>      (Advocated for relocation of endangered properties)</a:t>
            </a:r>
          </a:p>
          <a:p>
            <a:pPr marL="342900" indent="-342900">
              <a:buFont typeface="Arial" panose="020B0604020202020204" pitchFamily="34" charset="0"/>
              <a:buChar char="•"/>
            </a:pPr>
            <a:endParaRPr lang="en-US" sz="2400" dirty="0">
              <a:latin typeface="Arial Black" panose="020B0A04020102020204" pitchFamily="34" charset="0"/>
            </a:endParaRPr>
          </a:p>
          <a:p>
            <a:pPr marL="342900" indent="-342900">
              <a:buFont typeface="Arial" panose="020B0604020202020204" pitchFamily="34" charset="0"/>
              <a:buChar char="•"/>
            </a:pPr>
            <a:r>
              <a:rPr lang="en-US" sz="2400" dirty="0">
                <a:latin typeface="Arial Black" panose="020B0A04020102020204" pitchFamily="34" charset="0"/>
              </a:rPr>
              <a:t>Meet with Palm House Association &amp; Old Settlers Association to encourage Palm House Relocation</a:t>
            </a:r>
          </a:p>
          <a:p>
            <a:endParaRPr lang="en-US" sz="2400" dirty="0">
              <a:latin typeface="Arial Black" panose="020B0A04020102020204" pitchFamily="34" charset="0"/>
            </a:endParaRPr>
          </a:p>
          <a:p>
            <a:pPr marL="342900" indent="-342900">
              <a:buFont typeface="Arial" panose="020B0604020202020204" pitchFamily="34" charset="0"/>
              <a:buChar char="•"/>
            </a:pPr>
            <a:r>
              <a:rPr lang="en-US" sz="2400" dirty="0">
                <a:latin typeface="Arial Black" panose="020B0A04020102020204" pitchFamily="34" charset="0"/>
              </a:rPr>
              <a:t>Partnered with Art &amp; Culture Dept, Library, Baca Center, Historic Preservation (HP) Office, &amp; Williamson County Museum during HP Month</a:t>
            </a:r>
          </a:p>
          <a:p>
            <a:r>
              <a:rPr lang="en-US" sz="2400" dirty="0">
                <a:latin typeface="Arial Black" panose="020B0A04020102020204" pitchFamily="34" charset="0"/>
              </a:rPr>
              <a:t>       </a:t>
            </a:r>
            <a:r>
              <a:rPr lang="en-US" sz="2400" dirty="0"/>
              <a:t> </a:t>
            </a:r>
          </a:p>
          <a:p>
            <a:endParaRPr lang="en-US" sz="2400" dirty="0"/>
          </a:p>
        </p:txBody>
      </p:sp>
      <p:pic>
        <p:nvPicPr>
          <p:cNvPr id="10" name="Picture 9" descr="A picture containing arrow&#10;&#10;Description automatically generated">
            <a:extLst>
              <a:ext uri="{FF2B5EF4-FFF2-40B4-BE49-F238E27FC236}">
                <a16:creationId xmlns:a16="http://schemas.microsoft.com/office/drawing/2014/main" id="{0894B295-7580-4FAA-B61B-293FBE8D68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7150" y="314014"/>
            <a:ext cx="1892496" cy="1291420"/>
          </a:xfrm>
          <a:prstGeom prst="rect">
            <a:avLst/>
          </a:prstGeom>
        </p:spPr>
      </p:pic>
      <p:pic>
        <p:nvPicPr>
          <p:cNvPr id="11" name="Picture 10" descr="A picture containing arrow&#10;&#10;Description automatically generated">
            <a:extLst>
              <a:ext uri="{FF2B5EF4-FFF2-40B4-BE49-F238E27FC236}">
                <a16:creationId xmlns:a16="http://schemas.microsoft.com/office/drawing/2014/main" id="{EEDE4048-EAB2-421B-9115-22B0D7FE2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951" y="260835"/>
            <a:ext cx="1892496" cy="1291420"/>
          </a:xfrm>
          <a:prstGeom prst="rect">
            <a:avLst/>
          </a:prstGeom>
        </p:spPr>
      </p:pic>
    </p:spTree>
    <p:extLst>
      <p:ext uri="{BB962C8B-B14F-4D97-AF65-F5344CB8AC3E}">
        <p14:creationId xmlns:p14="http://schemas.microsoft.com/office/powerpoint/2010/main" val="2400519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picture containing text, horse-drawn vehicle&#10;&#10;Description automatically generated">
            <a:extLst>
              <a:ext uri="{FF2B5EF4-FFF2-40B4-BE49-F238E27FC236}">
                <a16:creationId xmlns:a16="http://schemas.microsoft.com/office/drawing/2014/main" id="{A4AA98C0-6920-4761-B2C9-7B583C1D7D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78385" y="150781"/>
            <a:ext cx="2074791" cy="695055"/>
          </a:xfrm>
        </p:spPr>
      </p:pic>
      <p:sp>
        <p:nvSpPr>
          <p:cNvPr id="6" name="TextBox 5">
            <a:extLst>
              <a:ext uri="{FF2B5EF4-FFF2-40B4-BE49-F238E27FC236}">
                <a16:creationId xmlns:a16="http://schemas.microsoft.com/office/drawing/2014/main" id="{A4285F30-E904-45FD-9BFD-E7CCE2809C4B}"/>
              </a:ext>
            </a:extLst>
          </p:cNvPr>
          <p:cNvSpPr txBox="1"/>
          <p:nvPr/>
        </p:nvSpPr>
        <p:spPr>
          <a:xfrm>
            <a:off x="2892105" y="1020100"/>
            <a:ext cx="5190850" cy="584775"/>
          </a:xfrm>
          <a:prstGeom prst="rect">
            <a:avLst/>
          </a:prstGeom>
          <a:solidFill>
            <a:schemeClr val="accent4">
              <a:lumMod val="60000"/>
              <a:lumOff val="40000"/>
            </a:schemeClr>
          </a:solidFill>
        </p:spPr>
        <p:txBody>
          <a:bodyPr wrap="square" rtlCol="0">
            <a:spAutoFit/>
          </a:bodyPr>
          <a:lstStyle/>
          <a:p>
            <a:r>
              <a:rPr lang="en-US" sz="3200" dirty="0">
                <a:latin typeface="Arial Black" panose="020B0A04020102020204" pitchFamily="34" charset="0"/>
              </a:rPr>
              <a:t>OUTREACH  (2022)</a:t>
            </a:r>
          </a:p>
        </p:txBody>
      </p:sp>
      <p:sp>
        <p:nvSpPr>
          <p:cNvPr id="8" name="TextBox 7">
            <a:extLst>
              <a:ext uri="{FF2B5EF4-FFF2-40B4-BE49-F238E27FC236}">
                <a16:creationId xmlns:a16="http://schemas.microsoft.com/office/drawing/2014/main" id="{2E3D7F12-0EF0-4B85-AE9E-B1A7F81ABEFC}"/>
              </a:ext>
            </a:extLst>
          </p:cNvPr>
          <p:cNvSpPr txBox="1"/>
          <p:nvPr/>
        </p:nvSpPr>
        <p:spPr>
          <a:xfrm>
            <a:off x="183719" y="2060337"/>
            <a:ext cx="11116849" cy="6617196"/>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Black" panose="020B0A04020102020204" pitchFamily="34" charset="0"/>
              </a:rPr>
              <a:t>RRP Directors serve on:</a:t>
            </a:r>
          </a:p>
          <a:p>
            <a:r>
              <a:rPr lang="en-US" sz="2400" dirty="0">
                <a:latin typeface="Arial Black" panose="020B0A04020102020204" pitchFamily="34" charset="0"/>
              </a:rPr>
              <a:t>        County HP Commission </a:t>
            </a:r>
            <a:r>
              <a:rPr lang="en-US" sz="2000" dirty="0">
                <a:latin typeface="Arial Black" panose="020B0A04020102020204" pitchFamily="34" charset="0"/>
              </a:rPr>
              <a:t>– Sylvia Forbes</a:t>
            </a:r>
          </a:p>
          <a:p>
            <a:r>
              <a:rPr lang="en-US" sz="2400" dirty="0">
                <a:latin typeface="Arial Black" panose="020B0A04020102020204" pitchFamily="34" charset="0"/>
              </a:rPr>
              <a:t>        Friends of the RR Library – </a:t>
            </a:r>
            <a:r>
              <a:rPr lang="en-US" sz="2000" dirty="0">
                <a:latin typeface="Arial Black" panose="020B0A04020102020204" pitchFamily="34" charset="0"/>
              </a:rPr>
              <a:t>Tina Steiner, Sylvia Forbes</a:t>
            </a:r>
          </a:p>
          <a:p>
            <a:r>
              <a:rPr lang="en-US" sz="2400" dirty="0">
                <a:latin typeface="Arial Black" panose="020B0A04020102020204" pitchFamily="34" charset="0"/>
              </a:rPr>
              <a:t>        County Volunteer Cemetery Group </a:t>
            </a:r>
            <a:r>
              <a:rPr lang="en-US" sz="2000" dirty="0">
                <a:latin typeface="Arial Black" panose="020B0A04020102020204" pitchFamily="34" charset="0"/>
              </a:rPr>
              <a:t>– Frank </a:t>
            </a:r>
            <a:r>
              <a:rPr lang="en-US" sz="2000" dirty="0" err="1">
                <a:latin typeface="Arial Black" panose="020B0A04020102020204" pitchFamily="34" charset="0"/>
              </a:rPr>
              <a:t>Darr</a:t>
            </a:r>
            <a:endParaRPr lang="en-US" sz="2000" dirty="0">
              <a:latin typeface="Arial Black" panose="020B0A04020102020204" pitchFamily="34" charset="0"/>
            </a:endParaRPr>
          </a:p>
          <a:p>
            <a:r>
              <a:rPr lang="en-US" sz="2000" dirty="0">
                <a:latin typeface="Arial Black" panose="020B0A04020102020204" pitchFamily="34" charset="0"/>
              </a:rPr>
              <a:t>          </a:t>
            </a:r>
            <a:r>
              <a:rPr lang="en-US" sz="2400" dirty="0">
                <a:latin typeface="Arial Black" panose="020B0A04020102020204" pitchFamily="34" charset="0"/>
              </a:rPr>
              <a:t>RR Slave Cemetery Committee – </a:t>
            </a:r>
            <a:r>
              <a:rPr lang="en-US" sz="2000" dirty="0">
                <a:latin typeface="Arial Black" panose="020B0A04020102020204" pitchFamily="34" charset="0"/>
              </a:rPr>
              <a:t>Tina Steiner</a:t>
            </a:r>
          </a:p>
          <a:p>
            <a:r>
              <a:rPr lang="en-US" sz="2000" dirty="0">
                <a:latin typeface="Arial Black" panose="020B0A04020102020204" pitchFamily="34" charset="0"/>
              </a:rPr>
              <a:t>          Black History Group – Tina Steiner  </a:t>
            </a:r>
          </a:p>
          <a:p>
            <a:r>
              <a:rPr lang="en-US" sz="2000" dirty="0">
                <a:latin typeface="Arial Black" panose="020B0A04020102020204" pitchFamily="34" charset="0"/>
              </a:rPr>
              <a:t>          </a:t>
            </a:r>
            <a:endParaRPr lang="en-US" sz="2400" dirty="0">
              <a:latin typeface="Arial Black" panose="020B0A04020102020204" pitchFamily="34" charset="0"/>
            </a:endParaRPr>
          </a:p>
          <a:p>
            <a:pPr marL="342900" indent="-342900">
              <a:buFont typeface="Arial" panose="020B0604020202020204" pitchFamily="34" charset="0"/>
              <a:buChar char="•"/>
            </a:pPr>
            <a:r>
              <a:rPr lang="en-US" sz="2400" dirty="0">
                <a:latin typeface="Arial Black" panose="020B0A04020102020204" pitchFamily="34" charset="0"/>
              </a:rPr>
              <a:t>Coordinate with City on Stagecoach Inn Restoration</a:t>
            </a:r>
          </a:p>
          <a:p>
            <a:pPr marL="342900" indent="-342900">
              <a:buFont typeface="Arial" panose="020B0604020202020204" pitchFamily="34" charset="0"/>
              <a:buChar char="•"/>
            </a:pPr>
            <a:endParaRPr lang="en-US" sz="2400" dirty="0">
              <a:latin typeface="Arial Black" panose="020B0A04020102020204" pitchFamily="34" charset="0"/>
            </a:endParaRPr>
          </a:p>
          <a:p>
            <a:pPr marL="342900" indent="-342900">
              <a:buFont typeface="Arial" panose="020B0604020202020204" pitchFamily="34" charset="0"/>
              <a:buChar char="•"/>
            </a:pPr>
            <a:r>
              <a:rPr lang="en-US" sz="2400" dirty="0">
                <a:latin typeface="Arial Black" panose="020B0A04020102020204" pitchFamily="34" charset="0"/>
              </a:rPr>
              <a:t>Conducted History Lunch &amp; Learn Programs</a:t>
            </a:r>
          </a:p>
          <a:p>
            <a:r>
              <a:rPr lang="en-US" sz="2400" dirty="0">
                <a:latin typeface="Arial Black" panose="020B0A04020102020204" pitchFamily="34" charset="0"/>
              </a:rPr>
              <a:t>      </a:t>
            </a:r>
          </a:p>
          <a:p>
            <a:pPr marL="342900" indent="-342900">
              <a:buFont typeface="Arial" panose="020B0604020202020204" pitchFamily="34" charset="0"/>
              <a:buChar char="•"/>
            </a:pPr>
            <a:r>
              <a:rPr lang="en-US" sz="2400" dirty="0">
                <a:latin typeface="Arial Black" panose="020B0A04020102020204" pitchFamily="34" charset="0"/>
              </a:rPr>
              <a:t>Provided RR History and HP Education </a:t>
            </a:r>
          </a:p>
          <a:p>
            <a:pPr marL="342900" indent="-342900">
              <a:buFont typeface="Arial" panose="020B0604020202020204" pitchFamily="34" charset="0"/>
              <a:buChar char="•"/>
            </a:pPr>
            <a:endParaRPr lang="en-US" sz="2400" dirty="0">
              <a:latin typeface="Arial Black" panose="020B0A04020102020204" pitchFamily="34" charset="0"/>
            </a:endParaRPr>
          </a:p>
          <a:p>
            <a:pPr marL="342900" indent="-342900">
              <a:buFont typeface="Arial" panose="020B0604020202020204" pitchFamily="34" charset="0"/>
              <a:buChar char="•"/>
            </a:pPr>
            <a:endParaRPr lang="en-US" sz="2400" dirty="0">
              <a:latin typeface="Arial Black" panose="020B0A04020102020204" pitchFamily="34" charset="0"/>
            </a:endParaRPr>
          </a:p>
          <a:p>
            <a:pPr marL="342900" indent="-342900">
              <a:buFont typeface="Arial" panose="020B0604020202020204" pitchFamily="34" charset="0"/>
              <a:buChar char="•"/>
            </a:pPr>
            <a:endParaRPr lang="en-US" sz="2400" dirty="0">
              <a:latin typeface="Arial Black" panose="020B0A04020102020204" pitchFamily="34" charset="0"/>
            </a:endParaRPr>
          </a:p>
          <a:p>
            <a:pPr marL="342900" indent="-342900">
              <a:buFont typeface="Arial" panose="020B0604020202020204" pitchFamily="34" charset="0"/>
              <a:buChar char="•"/>
            </a:pPr>
            <a:endParaRPr lang="en-US" sz="2400" dirty="0">
              <a:latin typeface="Arial Black" panose="020B0A04020102020204" pitchFamily="34" charset="0"/>
            </a:endParaRPr>
          </a:p>
          <a:p>
            <a:r>
              <a:rPr lang="en-US" sz="2400" dirty="0">
                <a:latin typeface="Arial Black" panose="020B0A04020102020204" pitchFamily="34" charset="0"/>
              </a:rPr>
              <a:t>  </a:t>
            </a:r>
          </a:p>
          <a:p>
            <a:r>
              <a:rPr lang="en-US" sz="2400" dirty="0"/>
              <a:t> </a:t>
            </a:r>
          </a:p>
        </p:txBody>
      </p:sp>
      <p:pic>
        <p:nvPicPr>
          <p:cNvPr id="3" name="Picture 2" descr="A tree with many hearts&#10;&#10;Description automatically generated with low confidence">
            <a:extLst>
              <a:ext uri="{FF2B5EF4-FFF2-40B4-BE49-F238E27FC236}">
                <a16:creationId xmlns:a16="http://schemas.microsoft.com/office/drawing/2014/main" id="{BCB9533E-F7F8-499C-B16D-1065205F1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1250" y="4392057"/>
            <a:ext cx="2151186" cy="2151186"/>
          </a:xfrm>
          <a:prstGeom prst="rect">
            <a:avLst/>
          </a:prstGeom>
        </p:spPr>
      </p:pic>
    </p:spTree>
    <p:extLst>
      <p:ext uri="{BB962C8B-B14F-4D97-AF65-F5344CB8AC3E}">
        <p14:creationId xmlns:p14="http://schemas.microsoft.com/office/powerpoint/2010/main" val="1110459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drawing&#10;&#10;Description automatically generated">
            <a:extLst>
              <a:ext uri="{FF2B5EF4-FFF2-40B4-BE49-F238E27FC236}">
                <a16:creationId xmlns:a16="http://schemas.microsoft.com/office/drawing/2014/main" id="{6A25E861-F275-4669-82E6-9B545AE4C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109" y="1515391"/>
            <a:ext cx="7746709" cy="3640952"/>
          </a:xfrm>
          <a:prstGeom prst="rect">
            <a:avLst/>
          </a:prstGeom>
        </p:spPr>
      </p:pic>
      <p:pic>
        <p:nvPicPr>
          <p:cNvPr id="5" name="Picture 4">
            <a:extLst>
              <a:ext uri="{FF2B5EF4-FFF2-40B4-BE49-F238E27FC236}">
                <a16:creationId xmlns:a16="http://schemas.microsoft.com/office/drawing/2014/main" id="{346CDD2E-8E87-409C-B711-D65F4E929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3677" y="726404"/>
            <a:ext cx="3041246" cy="1018817"/>
          </a:xfrm>
          <a:prstGeom prst="rect">
            <a:avLst/>
          </a:prstGeom>
        </p:spPr>
      </p:pic>
      <p:sp>
        <p:nvSpPr>
          <p:cNvPr id="6" name="TextBox 5">
            <a:extLst>
              <a:ext uri="{FF2B5EF4-FFF2-40B4-BE49-F238E27FC236}">
                <a16:creationId xmlns:a16="http://schemas.microsoft.com/office/drawing/2014/main" id="{8503A25C-403A-407F-8747-EA910FF4154F}"/>
              </a:ext>
            </a:extLst>
          </p:cNvPr>
          <p:cNvSpPr txBox="1"/>
          <p:nvPr/>
        </p:nvSpPr>
        <p:spPr>
          <a:xfrm flipH="1">
            <a:off x="208537" y="6334286"/>
            <a:ext cx="5467576" cy="400110"/>
          </a:xfrm>
          <a:prstGeom prst="rect">
            <a:avLst/>
          </a:prstGeom>
          <a:noFill/>
        </p:spPr>
        <p:txBody>
          <a:bodyPr wrap="square" rtlCol="0">
            <a:spAutoFit/>
          </a:bodyPr>
          <a:lstStyle/>
          <a:p>
            <a:r>
              <a:rPr lang="en-US" sz="2000" dirty="0">
                <a:latin typeface="Arial Black" panose="020B0A04020102020204" pitchFamily="34" charset="0"/>
              </a:rPr>
              <a:t>Frank </a:t>
            </a:r>
            <a:r>
              <a:rPr lang="en-US" sz="2000" dirty="0" err="1">
                <a:latin typeface="Arial Black" panose="020B0A04020102020204" pitchFamily="34" charset="0"/>
              </a:rPr>
              <a:t>Darr</a:t>
            </a:r>
            <a:r>
              <a:rPr lang="en-US" sz="2000" dirty="0">
                <a:latin typeface="Arial Black" panose="020B0A04020102020204" pitchFamily="34" charset="0"/>
              </a:rPr>
              <a:t> – Vice President</a:t>
            </a:r>
          </a:p>
        </p:txBody>
      </p:sp>
    </p:spTree>
    <p:extLst>
      <p:ext uri="{BB962C8B-B14F-4D97-AF65-F5344CB8AC3E}">
        <p14:creationId xmlns:p14="http://schemas.microsoft.com/office/powerpoint/2010/main" val="2141644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drawing&#10;&#10;Description automatically generated">
            <a:extLst>
              <a:ext uri="{FF2B5EF4-FFF2-40B4-BE49-F238E27FC236}">
                <a16:creationId xmlns:a16="http://schemas.microsoft.com/office/drawing/2014/main" id="{B3132C78-6A8C-4291-8117-5D0C55F43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141" y="773615"/>
            <a:ext cx="3006693" cy="1413145"/>
          </a:xfrm>
          <a:prstGeom prst="rect">
            <a:avLst/>
          </a:prstGeom>
        </p:spPr>
      </p:pic>
      <p:sp>
        <p:nvSpPr>
          <p:cNvPr id="4" name="TextBox 3">
            <a:extLst>
              <a:ext uri="{FF2B5EF4-FFF2-40B4-BE49-F238E27FC236}">
                <a16:creationId xmlns:a16="http://schemas.microsoft.com/office/drawing/2014/main" id="{8244939B-23F7-4122-B57F-162A6AB1EF9C}"/>
              </a:ext>
            </a:extLst>
          </p:cNvPr>
          <p:cNvSpPr txBox="1"/>
          <p:nvPr/>
        </p:nvSpPr>
        <p:spPr>
          <a:xfrm>
            <a:off x="326690" y="1094153"/>
            <a:ext cx="10451240" cy="3662541"/>
          </a:xfrm>
          <a:prstGeom prst="rect">
            <a:avLst/>
          </a:prstGeom>
          <a:noFill/>
        </p:spPr>
        <p:txBody>
          <a:bodyPr wrap="square" rtlCol="0">
            <a:spAutoFit/>
          </a:bodyPr>
          <a:lstStyle/>
          <a:p>
            <a:pPr algn="ctr"/>
            <a:r>
              <a:rPr lang="en-US" sz="2400" dirty="0">
                <a:latin typeface="Arial Black" panose="020B0A04020102020204" pitchFamily="34" charset="0"/>
              </a:rPr>
              <a:t>                       </a:t>
            </a:r>
            <a:r>
              <a:rPr lang="en-US" sz="3200" dirty="0">
                <a:latin typeface="Arial Black" panose="020B0A04020102020204" pitchFamily="34" charset="0"/>
              </a:rPr>
              <a:t>RE-ELECTION </a:t>
            </a:r>
          </a:p>
          <a:p>
            <a:pPr algn="ctr"/>
            <a:endParaRPr lang="en-US" sz="2400" dirty="0">
              <a:latin typeface="Arial Black" panose="020B0A04020102020204" pitchFamily="34" charset="0"/>
            </a:endParaRPr>
          </a:p>
          <a:p>
            <a:pPr algn="ctr"/>
            <a:endParaRPr lang="en-US" sz="1600" dirty="0">
              <a:latin typeface="Arial Black" panose="020B0A04020102020204" pitchFamily="34" charset="0"/>
            </a:endParaRPr>
          </a:p>
          <a:p>
            <a:r>
              <a:rPr lang="en-US" sz="2800" dirty="0">
                <a:latin typeface="Arial Black" panose="020B0A04020102020204" pitchFamily="34" charset="0"/>
              </a:rPr>
              <a:t>           </a:t>
            </a:r>
            <a:r>
              <a:rPr lang="en-US" sz="3200" dirty="0">
                <a:latin typeface="Arial Black" panose="020B0A04020102020204" pitchFamily="34" charset="0"/>
              </a:rPr>
              <a:t> </a:t>
            </a:r>
          </a:p>
          <a:p>
            <a:r>
              <a:rPr lang="en-US" sz="3200" dirty="0">
                <a:latin typeface="Arial Black" panose="020B0A04020102020204" pitchFamily="34" charset="0"/>
              </a:rPr>
              <a:t>           Frank </a:t>
            </a:r>
            <a:r>
              <a:rPr lang="en-US" sz="3200" dirty="0" err="1">
                <a:latin typeface="Arial Black" panose="020B0A04020102020204" pitchFamily="34" charset="0"/>
              </a:rPr>
              <a:t>Darr</a:t>
            </a:r>
            <a:endParaRPr lang="en-US" sz="3200" dirty="0">
              <a:latin typeface="Arial Black" panose="020B0A04020102020204" pitchFamily="34" charset="0"/>
            </a:endParaRPr>
          </a:p>
          <a:p>
            <a:r>
              <a:rPr lang="en-US" sz="3200" dirty="0">
                <a:latin typeface="Arial Black" panose="020B0A04020102020204" pitchFamily="34" charset="0"/>
              </a:rPr>
              <a:t>           Judy Anderson</a:t>
            </a:r>
          </a:p>
          <a:p>
            <a:r>
              <a:rPr lang="en-US" sz="3200" dirty="0">
                <a:latin typeface="Arial Black" panose="020B0A04020102020204" pitchFamily="34" charset="0"/>
              </a:rPr>
              <a:t>           Phebe </a:t>
            </a:r>
            <a:r>
              <a:rPr lang="en-US" sz="3200" dirty="0" err="1">
                <a:latin typeface="Arial Black" panose="020B0A04020102020204" pitchFamily="34" charset="0"/>
              </a:rPr>
              <a:t>Davol</a:t>
            </a:r>
            <a:r>
              <a:rPr lang="en-US" sz="3200" dirty="0">
                <a:latin typeface="Arial Black" panose="020B0A04020102020204" pitchFamily="34" charset="0"/>
              </a:rPr>
              <a:t>  </a:t>
            </a:r>
          </a:p>
          <a:p>
            <a:r>
              <a:rPr lang="en-US" sz="3200" dirty="0">
                <a:latin typeface="Arial Black" panose="020B0A04020102020204" pitchFamily="34" charset="0"/>
              </a:rPr>
              <a:t>              </a:t>
            </a:r>
          </a:p>
        </p:txBody>
      </p:sp>
      <p:sp>
        <p:nvSpPr>
          <p:cNvPr id="6" name="TextBox 5">
            <a:extLst>
              <a:ext uri="{FF2B5EF4-FFF2-40B4-BE49-F238E27FC236}">
                <a16:creationId xmlns:a16="http://schemas.microsoft.com/office/drawing/2014/main" id="{E7EC8985-AFB9-45AF-95BA-9EB4B9D9988D}"/>
              </a:ext>
            </a:extLst>
          </p:cNvPr>
          <p:cNvSpPr txBox="1"/>
          <p:nvPr/>
        </p:nvSpPr>
        <p:spPr>
          <a:xfrm>
            <a:off x="2319195" y="5826518"/>
            <a:ext cx="8953500" cy="369332"/>
          </a:xfrm>
          <a:prstGeom prst="rect">
            <a:avLst/>
          </a:prstGeom>
          <a:noFill/>
        </p:spPr>
        <p:txBody>
          <a:bodyPr wrap="square" rtlCol="0">
            <a:spAutoFit/>
          </a:bodyPr>
          <a:lstStyle/>
          <a:p>
            <a:r>
              <a:rPr lang="en-US" dirty="0"/>
              <a:t>Shirley Marquardt                                                                            Blythe Plunkett   </a:t>
            </a:r>
          </a:p>
        </p:txBody>
      </p:sp>
      <p:sp>
        <p:nvSpPr>
          <p:cNvPr id="2" name="TextBox 1">
            <a:extLst>
              <a:ext uri="{FF2B5EF4-FFF2-40B4-BE49-F238E27FC236}">
                <a16:creationId xmlns:a16="http://schemas.microsoft.com/office/drawing/2014/main" id="{D97B20A6-D19A-4D7A-8C64-A40A86CBFDED}"/>
              </a:ext>
            </a:extLst>
          </p:cNvPr>
          <p:cNvSpPr txBox="1"/>
          <p:nvPr/>
        </p:nvSpPr>
        <p:spPr>
          <a:xfrm>
            <a:off x="82967" y="6381497"/>
            <a:ext cx="4526280" cy="369332"/>
          </a:xfrm>
          <a:prstGeom prst="rect">
            <a:avLst/>
          </a:prstGeom>
          <a:noFill/>
        </p:spPr>
        <p:txBody>
          <a:bodyPr wrap="square" rtlCol="0">
            <a:spAutoFit/>
          </a:bodyPr>
          <a:lstStyle/>
          <a:p>
            <a:r>
              <a:rPr lang="en-US" b="1" dirty="0"/>
              <a:t>Frank </a:t>
            </a:r>
            <a:r>
              <a:rPr lang="en-US" b="1" dirty="0" err="1"/>
              <a:t>Darr</a:t>
            </a:r>
            <a:r>
              <a:rPr lang="en-US" b="1" dirty="0"/>
              <a:t>, Board of Directors</a:t>
            </a:r>
          </a:p>
        </p:txBody>
      </p:sp>
    </p:spTree>
    <p:extLst>
      <p:ext uri="{BB962C8B-B14F-4D97-AF65-F5344CB8AC3E}">
        <p14:creationId xmlns:p14="http://schemas.microsoft.com/office/powerpoint/2010/main" val="536491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drawing&#10;&#10;Description automatically generated">
            <a:extLst>
              <a:ext uri="{FF2B5EF4-FFF2-40B4-BE49-F238E27FC236}">
                <a16:creationId xmlns:a16="http://schemas.microsoft.com/office/drawing/2014/main" id="{1A238FF9-FEF6-4C36-906A-6629F8A4B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252" y="855796"/>
            <a:ext cx="2978110" cy="1399711"/>
          </a:xfrm>
          <a:prstGeom prst="rect">
            <a:avLst/>
          </a:prstGeom>
        </p:spPr>
      </p:pic>
      <p:sp>
        <p:nvSpPr>
          <p:cNvPr id="4" name="TextBox 3">
            <a:extLst>
              <a:ext uri="{FF2B5EF4-FFF2-40B4-BE49-F238E27FC236}">
                <a16:creationId xmlns:a16="http://schemas.microsoft.com/office/drawing/2014/main" id="{89DD5E24-0E34-45CE-B68A-ADE78D63B3C8}"/>
              </a:ext>
            </a:extLst>
          </p:cNvPr>
          <p:cNvSpPr txBox="1"/>
          <p:nvPr/>
        </p:nvSpPr>
        <p:spPr>
          <a:xfrm>
            <a:off x="2726728" y="2624740"/>
            <a:ext cx="6417426" cy="3477875"/>
          </a:xfrm>
          <a:prstGeom prst="rect">
            <a:avLst/>
          </a:prstGeom>
          <a:noFill/>
        </p:spPr>
        <p:txBody>
          <a:bodyPr wrap="square" rtlCol="0">
            <a:spAutoFit/>
          </a:bodyPr>
          <a:lstStyle/>
          <a:p>
            <a:pPr algn="ctr"/>
            <a:r>
              <a:rPr lang="en-US" sz="3600" dirty="0">
                <a:latin typeface="Arial Black" panose="020B0A04020102020204" pitchFamily="34" charset="0"/>
              </a:rPr>
              <a:t>OTHER CANDIDATES</a:t>
            </a:r>
          </a:p>
          <a:p>
            <a:pPr algn="ctr"/>
            <a:r>
              <a:rPr lang="en-US" sz="3600" dirty="0">
                <a:latin typeface="Arial Black" panose="020B0A04020102020204" pitchFamily="34" charset="0"/>
              </a:rPr>
              <a:t>for</a:t>
            </a:r>
          </a:p>
          <a:p>
            <a:pPr algn="ctr"/>
            <a:r>
              <a:rPr lang="en-US" sz="3600" dirty="0">
                <a:latin typeface="Arial Black" panose="020B0A04020102020204" pitchFamily="34" charset="0"/>
              </a:rPr>
              <a:t>  RRP Board of Directors</a:t>
            </a:r>
          </a:p>
          <a:p>
            <a:pPr algn="ctr"/>
            <a:r>
              <a:rPr lang="en-US" sz="2800" dirty="0">
                <a:latin typeface="Arial Black" panose="020B0A04020102020204" pitchFamily="34" charset="0"/>
              </a:rPr>
              <a:t>(2023-2024)</a:t>
            </a:r>
          </a:p>
          <a:p>
            <a:pPr algn="ctr"/>
            <a:endParaRPr lang="en-US" sz="3600" dirty="0">
              <a:latin typeface="Arial Black" panose="020B0A04020102020204" pitchFamily="34" charset="0"/>
            </a:endParaRPr>
          </a:p>
          <a:p>
            <a:pPr algn="ctr"/>
            <a:endParaRPr lang="en-US" sz="4000" dirty="0">
              <a:latin typeface="Arial Black" panose="020B0A04020102020204" pitchFamily="34" charset="0"/>
            </a:endParaRPr>
          </a:p>
        </p:txBody>
      </p:sp>
      <p:sp>
        <p:nvSpPr>
          <p:cNvPr id="2" name="TextBox 1">
            <a:extLst>
              <a:ext uri="{FF2B5EF4-FFF2-40B4-BE49-F238E27FC236}">
                <a16:creationId xmlns:a16="http://schemas.microsoft.com/office/drawing/2014/main" id="{19D92D26-2670-4FDC-B4DE-80B6CABC0702}"/>
              </a:ext>
            </a:extLst>
          </p:cNvPr>
          <p:cNvSpPr txBox="1"/>
          <p:nvPr/>
        </p:nvSpPr>
        <p:spPr>
          <a:xfrm>
            <a:off x="323440" y="6351601"/>
            <a:ext cx="4206240" cy="369332"/>
          </a:xfrm>
          <a:prstGeom prst="rect">
            <a:avLst/>
          </a:prstGeom>
          <a:noFill/>
        </p:spPr>
        <p:txBody>
          <a:bodyPr wrap="square" rtlCol="0">
            <a:spAutoFit/>
          </a:bodyPr>
          <a:lstStyle/>
          <a:p>
            <a:r>
              <a:rPr lang="en-US" b="1" dirty="0"/>
              <a:t>Frank </a:t>
            </a:r>
            <a:r>
              <a:rPr lang="en-US" b="1" dirty="0" err="1"/>
              <a:t>Darr</a:t>
            </a:r>
            <a:r>
              <a:rPr lang="en-US" b="1" dirty="0"/>
              <a:t> – Board of Directors</a:t>
            </a:r>
          </a:p>
        </p:txBody>
      </p:sp>
    </p:spTree>
    <p:extLst>
      <p:ext uri="{BB962C8B-B14F-4D97-AF65-F5344CB8AC3E}">
        <p14:creationId xmlns:p14="http://schemas.microsoft.com/office/powerpoint/2010/main" val="1586755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3" name="Picture 2" descr="A picture containing drawing, food&#10;&#10;Description automatically generated">
            <a:extLst>
              <a:ext uri="{FF2B5EF4-FFF2-40B4-BE49-F238E27FC236}">
                <a16:creationId xmlns:a16="http://schemas.microsoft.com/office/drawing/2014/main" id="{54034126-53D0-4167-A881-A1AB94B31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012" y="1624439"/>
            <a:ext cx="9664846" cy="318939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1D2D7E06-C8CD-4A5A-9E9B-F633FE03C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020" y="1162730"/>
            <a:ext cx="2354012" cy="788594"/>
          </a:xfrm>
          <a:prstGeom prst="rect">
            <a:avLst/>
          </a:prstGeom>
        </p:spPr>
      </p:pic>
      <p:sp>
        <p:nvSpPr>
          <p:cNvPr id="6" name="TextBox 5">
            <a:extLst>
              <a:ext uri="{FF2B5EF4-FFF2-40B4-BE49-F238E27FC236}">
                <a16:creationId xmlns:a16="http://schemas.microsoft.com/office/drawing/2014/main" id="{C3273BF7-38DB-42E3-98F4-F800014BEA64}"/>
              </a:ext>
            </a:extLst>
          </p:cNvPr>
          <p:cNvSpPr txBox="1"/>
          <p:nvPr/>
        </p:nvSpPr>
        <p:spPr>
          <a:xfrm>
            <a:off x="620110" y="5394700"/>
            <a:ext cx="9172766" cy="461665"/>
          </a:xfrm>
          <a:prstGeom prst="rect">
            <a:avLst/>
          </a:prstGeom>
          <a:noFill/>
        </p:spPr>
        <p:txBody>
          <a:bodyPr wrap="square" rtlCol="0">
            <a:spAutoFit/>
          </a:bodyPr>
          <a:lstStyle/>
          <a:p>
            <a:r>
              <a:rPr lang="en-US" sz="2000" dirty="0">
                <a:latin typeface="Arial Black" panose="020B0A04020102020204" pitchFamily="34" charset="0"/>
              </a:rPr>
              <a:t>                           </a:t>
            </a:r>
            <a:r>
              <a:rPr lang="en-US" sz="2400" dirty="0">
                <a:latin typeface="Arial Black" panose="020B0A04020102020204" pitchFamily="34" charset="0"/>
              </a:rPr>
              <a:t>Judy Anderson – Membership Chair</a:t>
            </a:r>
          </a:p>
        </p:txBody>
      </p:sp>
    </p:spTree>
    <p:extLst>
      <p:ext uri="{BB962C8B-B14F-4D97-AF65-F5344CB8AC3E}">
        <p14:creationId xmlns:p14="http://schemas.microsoft.com/office/powerpoint/2010/main" val="285174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481E8F-F126-48D9-A6B0-3CD3141E2A54}"/>
              </a:ext>
            </a:extLst>
          </p:cNvPr>
          <p:cNvSpPr txBox="1"/>
          <p:nvPr/>
        </p:nvSpPr>
        <p:spPr>
          <a:xfrm>
            <a:off x="3161282" y="1558420"/>
            <a:ext cx="6096000" cy="646331"/>
          </a:xfrm>
          <a:prstGeom prst="rect">
            <a:avLst/>
          </a:prstGeom>
          <a:noFill/>
        </p:spPr>
        <p:txBody>
          <a:bodyPr wrap="square">
            <a:spAutoFit/>
          </a:bodyPr>
          <a:lstStyle/>
          <a:p>
            <a:br>
              <a:rPr lang="en-US" dirty="0"/>
            </a:br>
            <a:endParaRPr lang="en-US" dirty="0"/>
          </a:p>
        </p:txBody>
      </p:sp>
      <p:pic>
        <p:nvPicPr>
          <p:cNvPr id="12" name="Picture 11" descr="A picture containing text, horse-drawn vehicle&#10;&#10;Description automatically generated">
            <a:extLst>
              <a:ext uri="{FF2B5EF4-FFF2-40B4-BE49-F238E27FC236}">
                <a16:creationId xmlns:a16="http://schemas.microsoft.com/office/drawing/2014/main" id="{A76D339E-3BC4-4453-B736-D2FF75F1C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1" y="668575"/>
            <a:ext cx="1977904" cy="662598"/>
          </a:xfrm>
          <a:prstGeom prst="rect">
            <a:avLst/>
          </a:prstGeom>
        </p:spPr>
      </p:pic>
      <p:sp>
        <p:nvSpPr>
          <p:cNvPr id="13" name="TextBox 12">
            <a:extLst>
              <a:ext uri="{FF2B5EF4-FFF2-40B4-BE49-F238E27FC236}">
                <a16:creationId xmlns:a16="http://schemas.microsoft.com/office/drawing/2014/main" id="{7AF9C813-4E00-49AE-8395-2D106DD74858}"/>
              </a:ext>
            </a:extLst>
          </p:cNvPr>
          <p:cNvSpPr txBox="1"/>
          <p:nvPr/>
        </p:nvSpPr>
        <p:spPr>
          <a:xfrm>
            <a:off x="3308155" y="446026"/>
            <a:ext cx="5802254" cy="1261884"/>
          </a:xfrm>
          <a:prstGeom prst="rect">
            <a:avLst/>
          </a:prstGeom>
          <a:solidFill>
            <a:schemeClr val="bg1"/>
          </a:solidFill>
        </p:spPr>
        <p:txBody>
          <a:bodyPr wrap="square" rtlCol="0">
            <a:spAutoFit/>
          </a:bodyPr>
          <a:lstStyle/>
          <a:p>
            <a:pPr algn="ctr"/>
            <a:r>
              <a:rPr lang="en-US" sz="2000" b="1" dirty="0">
                <a:latin typeface="Arial Rounded MT Bold" panose="020F0704030504030204" pitchFamily="34" charset="0"/>
              </a:rPr>
              <a:t>CURRENT MEMBERS</a:t>
            </a:r>
          </a:p>
          <a:p>
            <a:pPr algn="ctr"/>
            <a:r>
              <a:rPr lang="en-US" sz="2000" b="1" dirty="0">
                <a:latin typeface="Arial Rounded MT Bold" panose="020F0704030504030204" pitchFamily="34" charset="0"/>
              </a:rPr>
              <a:t>Dues Paid &amp; in Good Standing</a:t>
            </a:r>
          </a:p>
          <a:p>
            <a:pPr algn="ctr"/>
            <a:endParaRPr lang="en-US" sz="800" b="1" dirty="0">
              <a:latin typeface="Arial Rounded MT Bold" panose="020F0704030504030204" pitchFamily="34" charset="0"/>
            </a:endParaRPr>
          </a:p>
          <a:p>
            <a:pPr algn="ctr"/>
            <a:r>
              <a:rPr lang="en-US" sz="2800" b="1" dirty="0">
                <a:latin typeface="Arial Rounded MT Bold" panose="020F0704030504030204" pitchFamily="34" charset="0"/>
              </a:rPr>
              <a:t>32</a:t>
            </a:r>
          </a:p>
        </p:txBody>
      </p:sp>
      <p:sp>
        <p:nvSpPr>
          <p:cNvPr id="2" name="TextBox 1">
            <a:extLst>
              <a:ext uri="{FF2B5EF4-FFF2-40B4-BE49-F238E27FC236}">
                <a16:creationId xmlns:a16="http://schemas.microsoft.com/office/drawing/2014/main" id="{89C946CF-7574-4A0D-B4A4-DC38BD61E340}"/>
              </a:ext>
            </a:extLst>
          </p:cNvPr>
          <p:cNvSpPr txBox="1"/>
          <p:nvPr/>
        </p:nvSpPr>
        <p:spPr>
          <a:xfrm>
            <a:off x="0" y="6301546"/>
            <a:ext cx="4232223" cy="400110"/>
          </a:xfrm>
          <a:prstGeom prst="rect">
            <a:avLst/>
          </a:prstGeom>
          <a:noFill/>
        </p:spPr>
        <p:txBody>
          <a:bodyPr wrap="square" rtlCol="0">
            <a:spAutoFit/>
          </a:bodyPr>
          <a:lstStyle/>
          <a:p>
            <a:r>
              <a:rPr lang="en-US" sz="2000" b="1" dirty="0"/>
              <a:t>Judy Anderson – Membership Chair</a:t>
            </a:r>
          </a:p>
        </p:txBody>
      </p:sp>
      <p:sp>
        <p:nvSpPr>
          <p:cNvPr id="6" name="TextBox 5">
            <a:extLst>
              <a:ext uri="{FF2B5EF4-FFF2-40B4-BE49-F238E27FC236}">
                <a16:creationId xmlns:a16="http://schemas.microsoft.com/office/drawing/2014/main" id="{F1766377-1B56-F38D-8634-C8D96F45599B}"/>
              </a:ext>
            </a:extLst>
          </p:cNvPr>
          <p:cNvSpPr txBox="1"/>
          <p:nvPr/>
        </p:nvSpPr>
        <p:spPr>
          <a:xfrm>
            <a:off x="805181" y="2018140"/>
            <a:ext cx="10581637" cy="3970318"/>
          </a:xfrm>
          <a:prstGeom prst="rect">
            <a:avLst/>
          </a:prstGeom>
          <a:solidFill>
            <a:schemeClr val="bg1"/>
          </a:solidFill>
        </p:spPr>
        <p:txBody>
          <a:bodyPr wrap="square" rtlCol="0">
            <a:spAutoFit/>
          </a:bodyPr>
          <a:lstStyle/>
          <a:p>
            <a:r>
              <a:rPr lang="en-US" dirty="0"/>
              <a:t>Cecelia Adair			Tom &amp; Susan Hutchison                               Shirley &amp; David Tynan                                                                             </a:t>
            </a:r>
          </a:p>
          <a:p>
            <a:r>
              <a:rPr lang="en-US" dirty="0"/>
              <a:t>Judy &amp; Jim Anderson                                 Dorothy &amp; Randy Ingram                             Dave &amp; Suzanne </a:t>
            </a:r>
            <a:r>
              <a:rPr lang="en-US" dirty="0" err="1"/>
              <a:t>Waeltermann</a:t>
            </a:r>
            <a:endParaRPr lang="en-US" dirty="0"/>
          </a:p>
          <a:p>
            <a:r>
              <a:rPr lang="en-US" dirty="0"/>
              <a:t>Pamela &amp; Scott Anderson                         Dave &amp; Becky </a:t>
            </a:r>
            <a:r>
              <a:rPr lang="en-US" dirty="0" err="1"/>
              <a:t>Laich</a:t>
            </a:r>
            <a:r>
              <a:rPr lang="en-US" dirty="0"/>
              <a:t>                                       Sandra L. </a:t>
            </a:r>
            <a:r>
              <a:rPr lang="en-US" dirty="0" err="1"/>
              <a:t>Waeltz</a:t>
            </a:r>
            <a:endParaRPr lang="en-US" dirty="0"/>
          </a:p>
          <a:p>
            <a:r>
              <a:rPr lang="en-US" dirty="0"/>
              <a:t>Yolando Ara                                                 Laura Anne LeBlanc                                       Scot &amp; Carol Wilkinson</a:t>
            </a:r>
          </a:p>
          <a:p>
            <a:r>
              <a:rPr lang="en-US" dirty="0"/>
              <a:t>Dr. John Bartow                                          Shirley Marie Marquardt</a:t>
            </a:r>
          </a:p>
          <a:p>
            <a:r>
              <a:rPr lang="en-US" dirty="0"/>
              <a:t>Floyd &amp; Ann Butler                                     </a:t>
            </a:r>
            <a:r>
              <a:rPr lang="en-US" dirty="0" err="1"/>
              <a:t>Ellinor</a:t>
            </a:r>
            <a:r>
              <a:rPr lang="en-US" dirty="0"/>
              <a:t> McElroy</a:t>
            </a:r>
          </a:p>
          <a:p>
            <a:r>
              <a:rPr lang="en-US" dirty="0"/>
              <a:t>Blane &amp; Wendy Conklin                             Frank &amp; Renee </a:t>
            </a:r>
            <a:r>
              <a:rPr lang="en-US" dirty="0" err="1"/>
              <a:t>Petsche</a:t>
            </a:r>
            <a:r>
              <a:rPr lang="en-US" dirty="0"/>
              <a:t>  </a:t>
            </a:r>
          </a:p>
          <a:p>
            <a:r>
              <a:rPr lang="en-US" dirty="0"/>
              <a:t>Lisa Crawford                                               Blythe Plunkett</a:t>
            </a:r>
          </a:p>
          <a:p>
            <a:r>
              <a:rPr lang="en-US" dirty="0"/>
              <a:t>Frank &amp; Ann </a:t>
            </a:r>
            <a:r>
              <a:rPr lang="en-US" dirty="0" err="1"/>
              <a:t>Darr</a:t>
            </a:r>
            <a:r>
              <a:rPr lang="en-US" dirty="0"/>
              <a:t>                                        Jennifer H. Prader</a:t>
            </a:r>
          </a:p>
          <a:p>
            <a:r>
              <a:rPr lang="en-US" dirty="0"/>
              <a:t>Phebe </a:t>
            </a:r>
            <a:r>
              <a:rPr lang="en-US" dirty="0" err="1"/>
              <a:t>Davol</a:t>
            </a:r>
            <a:r>
              <a:rPr lang="en-US" dirty="0"/>
              <a:t>                                                 Betty Richardson/James Bryant</a:t>
            </a:r>
          </a:p>
          <a:p>
            <a:r>
              <a:rPr lang="en-US" dirty="0"/>
              <a:t>Sylvia Forbes                                                Ellen R. </a:t>
            </a:r>
            <a:r>
              <a:rPr lang="en-US" dirty="0" err="1"/>
              <a:t>Skoviera</a:t>
            </a:r>
            <a:endParaRPr lang="en-US" dirty="0"/>
          </a:p>
          <a:p>
            <a:r>
              <a:rPr lang="en-US" dirty="0"/>
              <a:t>Kerstin Harding &amp; Steve Sweat                 Tina Steiner</a:t>
            </a:r>
          </a:p>
          <a:p>
            <a:r>
              <a:rPr lang="en-US" dirty="0"/>
              <a:t>John &amp; Kathleen Harris                              Steve Stephens</a:t>
            </a:r>
          </a:p>
          <a:p>
            <a:r>
              <a:rPr lang="en-US" dirty="0"/>
              <a:t>Sandra Homan                                            Rae Lynn Tipping</a:t>
            </a:r>
          </a:p>
        </p:txBody>
      </p:sp>
    </p:spTree>
    <p:extLst>
      <p:ext uri="{BB962C8B-B14F-4D97-AF65-F5344CB8AC3E}">
        <p14:creationId xmlns:p14="http://schemas.microsoft.com/office/powerpoint/2010/main" val="4162200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9">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drawing&#10;&#10;Description automatically generated">
            <a:extLst>
              <a:ext uri="{FF2B5EF4-FFF2-40B4-BE49-F238E27FC236}">
                <a16:creationId xmlns:a16="http://schemas.microsoft.com/office/drawing/2014/main" id="{65BA8E0C-5D07-440E-B782-DB8FB00C6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355" y="978773"/>
            <a:ext cx="5717388" cy="5303866"/>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9A86F0AD-1FE8-4F06-A6B0-2C6DF387C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359" y="2783434"/>
            <a:ext cx="3291841" cy="1102766"/>
          </a:xfrm>
          <a:prstGeom prst="rect">
            <a:avLst/>
          </a:prstGeom>
        </p:spPr>
      </p:pic>
      <p:sp>
        <p:nvSpPr>
          <p:cNvPr id="7" name="TextBox 6">
            <a:extLst>
              <a:ext uri="{FF2B5EF4-FFF2-40B4-BE49-F238E27FC236}">
                <a16:creationId xmlns:a16="http://schemas.microsoft.com/office/drawing/2014/main" id="{2F6E13D7-5930-42A8-98EC-6F311E528B42}"/>
              </a:ext>
            </a:extLst>
          </p:cNvPr>
          <p:cNvSpPr txBox="1"/>
          <p:nvPr/>
        </p:nvSpPr>
        <p:spPr>
          <a:xfrm>
            <a:off x="675105" y="5809288"/>
            <a:ext cx="4130076" cy="400110"/>
          </a:xfrm>
          <a:prstGeom prst="rect">
            <a:avLst/>
          </a:prstGeom>
          <a:noFill/>
        </p:spPr>
        <p:txBody>
          <a:bodyPr wrap="square" rtlCol="0">
            <a:spAutoFit/>
          </a:bodyPr>
          <a:lstStyle/>
          <a:p>
            <a:r>
              <a:rPr lang="en-US" sz="2000" dirty="0">
                <a:latin typeface="Arial Black" panose="020B0A04020102020204" pitchFamily="34" charset="0"/>
              </a:rPr>
              <a:t>Kerstin Harding - Treasurer</a:t>
            </a:r>
          </a:p>
        </p:txBody>
      </p:sp>
    </p:spTree>
    <p:extLst>
      <p:ext uri="{BB962C8B-B14F-4D97-AF65-F5344CB8AC3E}">
        <p14:creationId xmlns:p14="http://schemas.microsoft.com/office/powerpoint/2010/main" val="1525038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F535-769E-4BC7-8E93-9E46EE02AA27}"/>
              </a:ext>
            </a:extLst>
          </p:cNvPr>
          <p:cNvSpPr>
            <a:spLocks noGrp="1"/>
          </p:cNvSpPr>
          <p:nvPr>
            <p:ph type="title"/>
          </p:nvPr>
        </p:nvSpPr>
        <p:spPr>
          <a:xfrm>
            <a:off x="2075330" y="153036"/>
            <a:ext cx="10515600" cy="1325563"/>
          </a:xfrm>
        </p:spPr>
        <p:txBody>
          <a:bodyPr/>
          <a:lstStyle/>
          <a:p>
            <a:r>
              <a:rPr lang="en-US" b="1" cap="all" dirty="0">
                <a:latin typeface="Arial" panose="020B0604020202020204" pitchFamily="34" charset="0"/>
                <a:cs typeface="Arial" panose="020B0604020202020204" pitchFamily="34" charset="0"/>
              </a:rPr>
              <a:t>Financial report</a:t>
            </a:r>
          </a:p>
        </p:txBody>
      </p:sp>
      <p:graphicFrame>
        <p:nvGraphicFramePr>
          <p:cNvPr id="4" name="Table 4">
            <a:extLst>
              <a:ext uri="{FF2B5EF4-FFF2-40B4-BE49-F238E27FC236}">
                <a16:creationId xmlns:a16="http://schemas.microsoft.com/office/drawing/2014/main" id="{32F07DEC-B61A-47CD-8C10-7EC935A5A286}"/>
              </a:ext>
            </a:extLst>
          </p:cNvPr>
          <p:cNvGraphicFramePr>
            <a:graphicFrameLocks noGrp="1"/>
          </p:cNvGraphicFramePr>
          <p:nvPr>
            <p:extLst>
              <p:ext uri="{D42A27DB-BD31-4B8C-83A1-F6EECF244321}">
                <p14:modId xmlns:p14="http://schemas.microsoft.com/office/powerpoint/2010/main" val="488391143"/>
              </p:ext>
            </p:extLst>
          </p:nvPr>
        </p:nvGraphicFramePr>
        <p:xfrm>
          <a:off x="874207" y="1357864"/>
          <a:ext cx="10641128" cy="2011680"/>
        </p:xfrm>
        <a:graphic>
          <a:graphicData uri="http://schemas.openxmlformats.org/drawingml/2006/table">
            <a:tbl>
              <a:tblPr firstRow="1" bandRow="1">
                <a:tableStyleId>{5C22544A-7EE6-4342-B048-85BDC9FD1C3A}</a:tableStyleId>
              </a:tblPr>
              <a:tblGrid>
                <a:gridCol w="2449739">
                  <a:extLst>
                    <a:ext uri="{9D8B030D-6E8A-4147-A177-3AD203B41FA5}">
                      <a16:colId xmlns:a16="http://schemas.microsoft.com/office/drawing/2014/main" val="398383135"/>
                    </a:ext>
                  </a:extLst>
                </a:gridCol>
                <a:gridCol w="2946907">
                  <a:extLst>
                    <a:ext uri="{9D8B030D-6E8A-4147-A177-3AD203B41FA5}">
                      <a16:colId xmlns:a16="http://schemas.microsoft.com/office/drawing/2014/main" val="2887227669"/>
                    </a:ext>
                  </a:extLst>
                </a:gridCol>
                <a:gridCol w="2861871">
                  <a:extLst>
                    <a:ext uri="{9D8B030D-6E8A-4147-A177-3AD203B41FA5}">
                      <a16:colId xmlns:a16="http://schemas.microsoft.com/office/drawing/2014/main" val="1708963298"/>
                    </a:ext>
                  </a:extLst>
                </a:gridCol>
                <a:gridCol w="2382611">
                  <a:extLst>
                    <a:ext uri="{9D8B030D-6E8A-4147-A177-3AD203B41FA5}">
                      <a16:colId xmlns:a16="http://schemas.microsoft.com/office/drawing/2014/main" val="142748508"/>
                    </a:ext>
                  </a:extLst>
                </a:gridCol>
              </a:tblGrid>
              <a:tr h="5914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ysClr val="windowText" lastClr="000000"/>
                          </a:solidFill>
                        </a:rPr>
                        <a:t>Summary:</a:t>
                      </a:r>
                    </a:p>
                    <a:p>
                      <a:r>
                        <a:rPr lang="en-US" dirty="0">
                          <a:solidFill>
                            <a:sysClr val="windowText" lastClr="000000"/>
                          </a:solidFill>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solidFill>
                            <a:sysClr val="windowText" lastClr="000000"/>
                          </a:solidFill>
                        </a:rPr>
                        <a:t>Jan 1, 2022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solidFill>
                            <a:sysClr val="windowText" lastClr="000000"/>
                          </a:solidFill>
                        </a:rPr>
                        <a:t>Dec 31, 2022</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solidFill>
                            <a:sysClr val="windowText" lastClr="000000"/>
                          </a:solidFill>
                        </a:rPr>
                        <a:t>Difference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3931355"/>
                  </a:ext>
                </a:extLst>
              </a:tr>
              <a:tr h="337994">
                <a:tc>
                  <a:txBody>
                    <a:bodyPr/>
                    <a:lstStyle/>
                    <a:p>
                      <a:pPr algn="r"/>
                      <a:r>
                        <a:rPr lang="en-US" dirty="0"/>
                        <a:t>Checking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$1,311.49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       $1,409.70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$98.21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3398808"/>
                  </a:ext>
                </a:extLst>
              </a:tr>
              <a:tr h="337994">
                <a:tc>
                  <a:txBody>
                    <a:bodyPr/>
                    <a:lstStyle/>
                    <a:p>
                      <a:pPr algn="r"/>
                      <a:r>
                        <a:rPr lang="en-US" dirty="0"/>
                        <a:t>Savings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$48,067.69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$58,227.08</a:t>
                      </a:r>
                    </a:p>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$10,159.39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7202547"/>
                  </a:ext>
                </a:extLst>
              </a:tr>
              <a:tr h="337994">
                <a:tc>
                  <a:txBody>
                    <a:bodyPr/>
                    <a:lstStyle/>
                    <a:p>
                      <a:pPr algn="r"/>
                      <a:r>
                        <a:rPr lang="en-US" b="1" dirty="0"/>
                        <a:t>Total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b="1" dirty="0"/>
                        <a:t>$49,379.18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b="1" dirty="0"/>
                        <a:t>$59,636.78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b="1" dirty="0"/>
                        <a:t>$10,257.60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0664569"/>
                  </a:ext>
                </a:extLst>
              </a:tr>
            </a:tbl>
          </a:graphicData>
        </a:graphic>
      </p:graphicFrame>
      <p:graphicFrame>
        <p:nvGraphicFramePr>
          <p:cNvPr id="8" name="Table 4">
            <a:extLst>
              <a:ext uri="{FF2B5EF4-FFF2-40B4-BE49-F238E27FC236}">
                <a16:creationId xmlns:a16="http://schemas.microsoft.com/office/drawing/2014/main" id="{63960013-7733-4761-AFFB-D68BB52E01F3}"/>
              </a:ext>
            </a:extLst>
          </p:cNvPr>
          <p:cNvGraphicFramePr>
            <a:graphicFrameLocks noGrp="1"/>
          </p:cNvGraphicFramePr>
          <p:nvPr>
            <p:extLst>
              <p:ext uri="{D42A27DB-BD31-4B8C-83A1-F6EECF244321}">
                <p14:modId xmlns:p14="http://schemas.microsoft.com/office/powerpoint/2010/main" val="1200715805"/>
              </p:ext>
            </p:extLst>
          </p:nvPr>
        </p:nvGraphicFramePr>
        <p:xfrm>
          <a:off x="676665" y="3498351"/>
          <a:ext cx="10838670" cy="3135016"/>
        </p:xfrm>
        <a:graphic>
          <a:graphicData uri="http://schemas.openxmlformats.org/drawingml/2006/table">
            <a:tbl>
              <a:tblPr firstRow="1" bandRow="1">
                <a:tableStyleId>{5C22544A-7EE6-4342-B048-85BDC9FD1C3A}</a:tableStyleId>
              </a:tblPr>
              <a:tblGrid>
                <a:gridCol w="2529820">
                  <a:extLst>
                    <a:ext uri="{9D8B030D-6E8A-4147-A177-3AD203B41FA5}">
                      <a16:colId xmlns:a16="http://schemas.microsoft.com/office/drawing/2014/main" val="398383135"/>
                    </a:ext>
                  </a:extLst>
                </a:gridCol>
                <a:gridCol w="1428436">
                  <a:extLst>
                    <a:ext uri="{9D8B030D-6E8A-4147-A177-3AD203B41FA5}">
                      <a16:colId xmlns:a16="http://schemas.microsoft.com/office/drawing/2014/main" val="2887227669"/>
                    </a:ext>
                  </a:extLst>
                </a:gridCol>
                <a:gridCol w="2323873">
                  <a:extLst>
                    <a:ext uri="{9D8B030D-6E8A-4147-A177-3AD203B41FA5}">
                      <a16:colId xmlns:a16="http://schemas.microsoft.com/office/drawing/2014/main" val="1708963298"/>
                    </a:ext>
                  </a:extLst>
                </a:gridCol>
                <a:gridCol w="1209311">
                  <a:extLst>
                    <a:ext uri="{9D8B030D-6E8A-4147-A177-3AD203B41FA5}">
                      <a16:colId xmlns:a16="http://schemas.microsoft.com/office/drawing/2014/main" val="142748508"/>
                    </a:ext>
                  </a:extLst>
                </a:gridCol>
                <a:gridCol w="1950774">
                  <a:extLst>
                    <a:ext uri="{9D8B030D-6E8A-4147-A177-3AD203B41FA5}">
                      <a16:colId xmlns:a16="http://schemas.microsoft.com/office/drawing/2014/main" val="230550686"/>
                    </a:ext>
                  </a:extLst>
                </a:gridCol>
                <a:gridCol w="1396456">
                  <a:extLst>
                    <a:ext uri="{9D8B030D-6E8A-4147-A177-3AD203B41FA5}">
                      <a16:colId xmlns:a16="http://schemas.microsoft.com/office/drawing/2014/main" val="1110176079"/>
                    </a:ext>
                  </a:extLst>
                </a:gridCol>
              </a:tblGrid>
              <a:tr h="353572">
                <a:tc>
                  <a:txBody>
                    <a:bodyPr/>
                    <a:lstStyle/>
                    <a:p>
                      <a:pPr algn="r"/>
                      <a:r>
                        <a:rPr lang="en-US" b="1" dirty="0">
                          <a:solidFill>
                            <a:schemeClr val="tx1"/>
                          </a:solidFill>
                        </a:rPr>
                        <a:t>2022 Income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2022 Expenses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8038001"/>
                  </a:ext>
                </a:extLst>
              </a:tr>
              <a:tr h="353572">
                <a:tc>
                  <a:txBody>
                    <a:bodyPr/>
                    <a:lstStyle/>
                    <a:p>
                      <a:pPr algn="r"/>
                      <a:r>
                        <a:rPr lang="en-US" dirty="0"/>
                        <a:t>  Member Dues (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Admin  (PO box)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Website   $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7121016"/>
                  </a:ext>
                </a:extLst>
              </a:tr>
              <a:tr h="353572">
                <a:tc>
                  <a:txBody>
                    <a:bodyPr/>
                    <a:lstStyle/>
                    <a:p>
                      <a:pPr algn="r"/>
                      <a:r>
                        <a:rPr lang="en-US" dirty="0"/>
                        <a:t>  Donations/grants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Throws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Domain $ </a:t>
                      </a:r>
                    </a:p>
                    <a:p>
                      <a:pPr algn="r"/>
                      <a:r>
                        <a:rPr lang="en-US" dirty="0"/>
                        <a:t>Holiday Cards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5838240"/>
                  </a:ext>
                </a:extLst>
              </a:tr>
              <a:tr h="391816">
                <a:tc>
                  <a:txBody>
                    <a:bodyPr/>
                    <a:lstStyle/>
                    <a:p>
                      <a:pPr algn="r"/>
                      <a:r>
                        <a:rPr lang="en-US" dirty="0"/>
                        <a:t>Donation matches (Dell)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Book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4105257"/>
                  </a:ext>
                </a:extLst>
              </a:tr>
              <a:tr h="353572">
                <a:tc>
                  <a:txBody>
                    <a:bodyPr/>
                    <a:lstStyle/>
                    <a:p>
                      <a:pPr algn="r"/>
                      <a:r>
                        <a:rPr lang="en-US" dirty="0"/>
                        <a:t>  Donations for goods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Adv. Kit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4837408"/>
                  </a:ext>
                </a:extLst>
              </a:tr>
              <a:tr h="353572">
                <a:tc>
                  <a:txBody>
                    <a:bodyPr/>
                    <a:lstStyle/>
                    <a:p>
                      <a:pPr algn="r"/>
                      <a:r>
                        <a:rPr lang="en-US" dirty="0"/>
                        <a:t>  Interest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Postage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t>$</a:t>
                      </a:r>
                    </a:p>
                    <a:p>
                      <a:pPr algn="r"/>
                      <a:r>
                        <a:rPr lang="en-US"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5965079"/>
                  </a:ext>
                </a:extLst>
              </a:tr>
              <a:tr h="353572">
                <a:tc>
                  <a:txBody>
                    <a:bodyPr/>
                    <a:lstStyle/>
                    <a:p>
                      <a:pPr algn="r"/>
                      <a:r>
                        <a:rPr lang="en-US" b="1" dirty="0"/>
                        <a:t>Total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b="1" dirty="0"/>
                        <a:t>Total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t>Difference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7903385"/>
                  </a:ext>
                </a:extLst>
              </a:tr>
            </a:tbl>
          </a:graphicData>
        </a:graphic>
      </p:graphicFrame>
    </p:spTree>
    <p:extLst>
      <p:ext uri="{BB962C8B-B14F-4D97-AF65-F5344CB8AC3E}">
        <p14:creationId xmlns:p14="http://schemas.microsoft.com/office/powerpoint/2010/main" val="3315986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horse-drawn vehicle&#10;&#10;Description automatically generated">
            <a:extLst>
              <a:ext uri="{FF2B5EF4-FFF2-40B4-BE49-F238E27FC236}">
                <a16:creationId xmlns:a16="http://schemas.microsoft.com/office/drawing/2014/main" id="{08AEB41C-A59F-487C-8104-734C1A9B5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69" y="1629520"/>
            <a:ext cx="2992293" cy="1002418"/>
          </a:xfrm>
          <a:prstGeom prst="rect">
            <a:avLst/>
          </a:prstGeom>
        </p:spPr>
      </p:pic>
      <p:sp>
        <p:nvSpPr>
          <p:cNvPr id="4" name="TextBox 3">
            <a:extLst>
              <a:ext uri="{FF2B5EF4-FFF2-40B4-BE49-F238E27FC236}">
                <a16:creationId xmlns:a16="http://schemas.microsoft.com/office/drawing/2014/main" id="{872C7753-7C1B-4D54-A0D0-A2D79855ACB2}"/>
              </a:ext>
            </a:extLst>
          </p:cNvPr>
          <p:cNvSpPr txBox="1"/>
          <p:nvPr/>
        </p:nvSpPr>
        <p:spPr>
          <a:xfrm>
            <a:off x="4008475" y="356190"/>
            <a:ext cx="8016948" cy="6145619"/>
          </a:xfrm>
          <a:prstGeom prst="rect">
            <a:avLst/>
          </a:prstGeom>
          <a:solidFill>
            <a:schemeClr val="accent4">
              <a:lumMod val="20000"/>
              <a:lumOff val="80000"/>
            </a:schemeClr>
          </a:solidFill>
          <a:ln>
            <a:solidFill>
              <a:schemeClr val="tx1"/>
            </a:solidFill>
          </a:ln>
        </p:spPr>
        <p:txBody>
          <a:bodyPr vert="horz" lIns="91440" tIns="45720" rIns="91440" bIns="45720" rtlCol="0" anchor="ctr">
            <a:normAutofit fontScale="47500" lnSpcReduction="20000"/>
          </a:bodyPr>
          <a:lstStyle/>
          <a:p>
            <a:pPr>
              <a:lnSpc>
                <a:spcPct val="90000"/>
              </a:lnSpc>
              <a:spcAft>
                <a:spcPts val="600"/>
              </a:spcAft>
            </a:pPr>
            <a:endParaRPr lang="en-US" sz="1700" dirty="0"/>
          </a:p>
          <a:p>
            <a:pPr>
              <a:lnSpc>
                <a:spcPct val="90000"/>
              </a:lnSpc>
              <a:spcAft>
                <a:spcPts val="600"/>
              </a:spcAft>
            </a:pPr>
            <a:r>
              <a:rPr lang="en-US" sz="1700" dirty="0"/>
              <a:t>                                                               </a:t>
            </a:r>
          </a:p>
          <a:p>
            <a:pPr>
              <a:lnSpc>
                <a:spcPct val="90000"/>
              </a:lnSpc>
              <a:spcAft>
                <a:spcPts val="600"/>
              </a:spcAft>
            </a:pPr>
            <a:endParaRPr lang="en-US" sz="1700" dirty="0"/>
          </a:p>
          <a:p>
            <a:pPr>
              <a:lnSpc>
                <a:spcPct val="90000"/>
              </a:lnSpc>
              <a:spcAft>
                <a:spcPts val="600"/>
              </a:spcAft>
            </a:pPr>
            <a:r>
              <a:rPr lang="en-US" sz="1700" dirty="0"/>
              <a:t>                                                                                                                                                  </a:t>
            </a:r>
            <a:r>
              <a:rPr lang="en-US" sz="4200" b="1" dirty="0">
                <a:latin typeface="Arial Black" panose="020B0A04020102020204" pitchFamily="34" charset="0"/>
              </a:rPr>
              <a:t>AGENDA</a:t>
            </a:r>
          </a:p>
          <a:p>
            <a:pPr>
              <a:lnSpc>
                <a:spcPct val="90000"/>
              </a:lnSpc>
              <a:spcAft>
                <a:spcPts val="600"/>
              </a:spcAft>
            </a:pPr>
            <a:endParaRPr lang="en-US" sz="2200" b="1" dirty="0"/>
          </a:p>
          <a:p>
            <a:pPr>
              <a:lnSpc>
                <a:spcPct val="90000"/>
              </a:lnSpc>
              <a:spcAft>
                <a:spcPts val="600"/>
              </a:spcAft>
            </a:pPr>
            <a:r>
              <a:rPr lang="en-US" sz="2000" b="1" dirty="0"/>
              <a:t>           </a:t>
            </a:r>
            <a:endParaRPr lang="en-US" sz="3800" b="1" dirty="0">
              <a:latin typeface="Arial Black" panose="020B0A04020102020204" pitchFamily="34" charset="0"/>
            </a:endParaRPr>
          </a:p>
          <a:p>
            <a:pPr>
              <a:lnSpc>
                <a:spcPct val="90000"/>
              </a:lnSpc>
              <a:spcAft>
                <a:spcPts val="600"/>
              </a:spcAft>
            </a:pPr>
            <a:r>
              <a:rPr lang="en-US" sz="3800" b="1" dirty="0">
                <a:latin typeface="Arial Black" panose="020B0A04020102020204" pitchFamily="34" charset="0"/>
              </a:rPr>
              <a:t>           Call to Order                                         President</a:t>
            </a:r>
          </a:p>
          <a:p>
            <a:pPr>
              <a:lnSpc>
                <a:spcPct val="90000"/>
              </a:lnSpc>
              <a:spcAft>
                <a:spcPts val="600"/>
              </a:spcAft>
            </a:pPr>
            <a:r>
              <a:rPr lang="en-US" sz="3800" b="1" dirty="0">
                <a:latin typeface="Arial Black" panose="020B0A04020102020204" pitchFamily="34" charset="0"/>
              </a:rPr>
              <a:t>           RRP (The Organization)                        President </a:t>
            </a:r>
          </a:p>
          <a:p>
            <a:pPr>
              <a:lnSpc>
                <a:spcPct val="90000"/>
              </a:lnSpc>
              <a:spcAft>
                <a:spcPts val="600"/>
              </a:spcAft>
            </a:pPr>
            <a:r>
              <a:rPr lang="en-US" sz="3800" b="1" dirty="0">
                <a:latin typeface="Arial Black" panose="020B0A04020102020204" pitchFamily="34" charset="0"/>
              </a:rPr>
              <a:t>           Toast to 2022                                        President</a:t>
            </a:r>
          </a:p>
          <a:p>
            <a:pPr>
              <a:lnSpc>
                <a:spcPct val="90000"/>
              </a:lnSpc>
              <a:spcAft>
                <a:spcPts val="600"/>
              </a:spcAft>
            </a:pPr>
            <a:r>
              <a:rPr lang="en-US" sz="3800" b="1" dirty="0">
                <a:latin typeface="Arial Black" panose="020B0A04020102020204" pitchFamily="34" charset="0"/>
              </a:rPr>
              <a:t>           </a:t>
            </a:r>
          </a:p>
          <a:p>
            <a:pPr>
              <a:lnSpc>
                <a:spcPct val="90000"/>
              </a:lnSpc>
              <a:spcAft>
                <a:spcPts val="600"/>
              </a:spcAft>
            </a:pPr>
            <a:r>
              <a:rPr lang="en-US" sz="3800" b="1" dirty="0">
                <a:latin typeface="Arial Black" panose="020B0A04020102020204" pitchFamily="34" charset="0"/>
              </a:rPr>
              <a:t>            </a:t>
            </a:r>
          </a:p>
          <a:p>
            <a:pPr>
              <a:lnSpc>
                <a:spcPct val="90000"/>
              </a:lnSpc>
              <a:spcAft>
                <a:spcPts val="600"/>
              </a:spcAft>
            </a:pPr>
            <a:r>
              <a:rPr lang="en-US" sz="3800" b="1" dirty="0">
                <a:latin typeface="Arial Black" panose="020B0A04020102020204" pitchFamily="34" charset="0"/>
              </a:rPr>
              <a:t>           Board Nominations                               Vice President</a:t>
            </a:r>
          </a:p>
          <a:p>
            <a:pPr>
              <a:lnSpc>
                <a:spcPct val="90000"/>
              </a:lnSpc>
              <a:spcAft>
                <a:spcPts val="600"/>
              </a:spcAft>
            </a:pPr>
            <a:endParaRPr lang="en-US" sz="3800" b="1" dirty="0">
              <a:latin typeface="Arial Black" panose="020B0A04020102020204" pitchFamily="34" charset="0"/>
            </a:endParaRPr>
          </a:p>
          <a:p>
            <a:pPr>
              <a:lnSpc>
                <a:spcPct val="90000"/>
              </a:lnSpc>
              <a:spcAft>
                <a:spcPts val="600"/>
              </a:spcAft>
            </a:pPr>
            <a:r>
              <a:rPr lang="en-US" sz="3800" b="1" dirty="0">
                <a:latin typeface="Arial Black" panose="020B0A04020102020204" pitchFamily="34" charset="0"/>
              </a:rPr>
              <a:t>           Memberships                                         Secretary</a:t>
            </a:r>
          </a:p>
          <a:p>
            <a:pPr>
              <a:lnSpc>
                <a:spcPct val="90000"/>
              </a:lnSpc>
              <a:spcAft>
                <a:spcPts val="600"/>
              </a:spcAft>
            </a:pPr>
            <a:r>
              <a:rPr lang="en-US" sz="3800" b="1" dirty="0">
                <a:latin typeface="Arial Black" panose="020B0A04020102020204" pitchFamily="34" charset="0"/>
              </a:rPr>
              <a:t>           Finances                                                Treasurer</a:t>
            </a:r>
          </a:p>
          <a:p>
            <a:pPr>
              <a:lnSpc>
                <a:spcPct val="90000"/>
              </a:lnSpc>
              <a:spcAft>
                <a:spcPts val="600"/>
              </a:spcAft>
            </a:pPr>
            <a:r>
              <a:rPr lang="en-US" sz="3800" b="1" i="1" dirty="0">
                <a:latin typeface="Arial Black" panose="020B0A04020102020204" pitchFamily="34" charset="0"/>
              </a:rPr>
              <a:t>           By Laws                                                 </a:t>
            </a:r>
            <a:r>
              <a:rPr lang="en-US" sz="3800" b="1" dirty="0">
                <a:latin typeface="Arial Black" panose="020B0A04020102020204" pitchFamily="34" charset="0"/>
              </a:rPr>
              <a:t>Phebe </a:t>
            </a:r>
            <a:r>
              <a:rPr lang="en-US" sz="3800" b="1" dirty="0" err="1">
                <a:latin typeface="Arial Black" panose="020B0A04020102020204" pitchFamily="34" charset="0"/>
              </a:rPr>
              <a:t>Davol</a:t>
            </a:r>
            <a:endParaRPr lang="en-US" sz="3800" b="1" dirty="0">
              <a:latin typeface="Arial Black" panose="020B0A04020102020204" pitchFamily="34" charset="0"/>
            </a:endParaRPr>
          </a:p>
          <a:p>
            <a:pPr indent="-228600">
              <a:lnSpc>
                <a:spcPct val="90000"/>
              </a:lnSpc>
              <a:spcAft>
                <a:spcPts val="600"/>
              </a:spcAft>
              <a:buFont typeface="Arial" panose="020B0604020202020204" pitchFamily="34" charset="0"/>
              <a:buChar char="•"/>
            </a:pPr>
            <a:endParaRPr lang="en-US" sz="3800" b="1" dirty="0">
              <a:latin typeface="Arial Black" panose="020B0A04020102020204" pitchFamily="34" charset="0"/>
            </a:endParaRPr>
          </a:p>
          <a:p>
            <a:pPr>
              <a:lnSpc>
                <a:spcPct val="90000"/>
              </a:lnSpc>
              <a:spcAft>
                <a:spcPts val="600"/>
              </a:spcAft>
            </a:pPr>
            <a:r>
              <a:rPr lang="en-US" sz="3800" b="1" dirty="0">
                <a:latin typeface="Arial Black" panose="020B0A04020102020204" pitchFamily="34" charset="0"/>
              </a:rPr>
              <a:t>           Projects</a:t>
            </a:r>
          </a:p>
          <a:p>
            <a:pPr>
              <a:lnSpc>
                <a:spcPct val="90000"/>
              </a:lnSpc>
              <a:spcAft>
                <a:spcPts val="600"/>
              </a:spcAft>
            </a:pPr>
            <a:r>
              <a:rPr lang="en-US" sz="3800" b="1" dirty="0">
                <a:latin typeface="Arial Black" panose="020B0A04020102020204" pitchFamily="34" charset="0"/>
              </a:rPr>
              <a:t>             -- History Bricks Heritage Trail West  President</a:t>
            </a:r>
          </a:p>
          <a:p>
            <a:pPr>
              <a:lnSpc>
                <a:spcPct val="90000"/>
              </a:lnSpc>
              <a:spcAft>
                <a:spcPts val="600"/>
              </a:spcAft>
            </a:pPr>
            <a:r>
              <a:rPr lang="en-US" sz="3800" b="1" dirty="0">
                <a:latin typeface="Arial Black" panose="020B0A04020102020204" pitchFamily="34" charset="0"/>
              </a:rPr>
              <a:t>             -- Stagecoach Inn                                President</a:t>
            </a:r>
          </a:p>
          <a:p>
            <a:pPr>
              <a:lnSpc>
                <a:spcPct val="90000"/>
              </a:lnSpc>
              <a:spcAft>
                <a:spcPts val="600"/>
              </a:spcAft>
            </a:pPr>
            <a:r>
              <a:rPr lang="en-US" sz="3800" b="1" dirty="0">
                <a:latin typeface="Arial Black" panose="020B0A04020102020204" pitchFamily="34" charset="0"/>
              </a:rPr>
              <a:t>             -- Kenney Fort                                      Vice President</a:t>
            </a:r>
          </a:p>
          <a:p>
            <a:pPr>
              <a:lnSpc>
                <a:spcPct val="90000"/>
              </a:lnSpc>
              <a:spcAft>
                <a:spcPts val="600"/>
              </a:spcAft>
            </a:pPr>
            <a:r>
              <a:rPr lang="en-US" sz="3800" b="1" dirty="0">
                <a:latin typeface="Arial Black" panose="020B0A04020102020204" pitchFamily="34" charset="0"/>
              </a:rPr>
              <a:t>       </a:t>
            </a:r>
            <a:endParaRPr lang="en-US" sz="3800" dirty="0"/>
          </a:p>
          <a:p>
            <a:pPr indent="-228600">
              <a:lnSpc>
                <a:spcPct val="90000"/>
              </a:lnSpc>
              <a:spcAft>
                <a:spcPts val="600"/>
              </a:spcAft>
              <a:buFont typeface="Arial" panose="020B0604020202020204" pitchFamily="34" charset="0"/>
              <a:buChar char="•"/>
            </a:pPr>
            <a:endParaRPr lang="en-US" sz="1700" dirty="0"/>
          </a:p>
        </p:txBody>
      </p:sp>
      <p:sp>
        <p:nvSpPr>
          <p:cNvPr id="2" name="TextBox 1">
            <a:extLst>
              <a:ext uri="{FF2B5EF4-FFF2-40B4-BE49-F238E27FC236}">
                <a16:creationId xmlns:a16="http://schemas.microsoft.com/office/drawing/2014/main" id="{CB5C4831-ED0F-4BBD-A6A5-C17128C7CD94}"/>
              </a:ext>
            </a:extLst>
          </p:cNvPr>
          <p:cNvSpPr txBox="1"/>
          <p:nvPr/>
        </p:nvSpPr>
        <p:spPr>
          <a:xfrm>
            <a:off x="576845" y="3428999"/>
            <a:ext cx="2992293" cy="707886"/>
          </a:xfrm>
          <a:prstGeom prst="rect">
            <a:avLst/>
          </a:prstGeom>
          <a:noFill/>
        </p:spPr>
        <p:txBody>
          <a:bodyPr wrap="square" rtlCol="0">
            <a:spAutoFit/>
          </a:bodyPr>
          <a:lstStyle/>
          <a:p>
            <a:r>
              <a:rPr lang="en-US" sz="4000" b="1" dirty="0">
                <a:solidFill>
                  <a:schemeClr val="bg1"/>
                </a:solidFill>
                <a:latin typeface="Arial Black" panose="020B0A04020102020204" pitchFamily="34" charset="0"/>
              </a:rPr>
              <a:t>AGENDA</a:t>
            </a:r>
          </a:p>
        </p:txBody>
      </p:sp>
    </p:spTree>
    <p:extLst>
      <p:ext uri="{BB962C8B-B14F-4D97-AF65-F5344CB8AC3E}">
        <p14:creationId xmlns:p14="http://schemas.microsoft.com/office/powerpoint/2010/main" val="2511646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with medium confidence">
            <a:extLst>
              <a:ext uri="{FF2B5EF4-FFF2-40B4-BE49-F238E27FC236}">
                <a16:creationId xmlns:a16="http://schemas.microsoft.com/office/drawing/2014/main" id="{92359064-7807-444D-B965-05277C10C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 y="126116"/>
            <a:ext cx="11384280" cy="6605768"/>
          </a:xfrm>
          <a:prstGeom prst="rect">
            <a:avLst/>
          </a:prstGeom>
        </p:spPr>
      </p:pic>
      <p:sp>
        <p:nvSpPr>
          <p:cNvPr id="4" name="TextBox 3">
            <a:extLst>
              <a:ext uri="{FF2B5EF4-FFF2-40B4-BE49-F238E27FC236}">
                <a16:creationId xmlns:a16="http://schemas.microsoft.com/office/drawing/2014/main" id="{376444BF-2689-4570-8325-D87B550C2FDB}"/>
              </a:ext>
            </a:extLst>
          </p:cNvPr>
          <p:cNvSpPr txBox="1"/>
          <p:nvPr/>
        </p:nvSpPr>
        <p:spPr>
          <a:xfrm>
            <a:off x="7040880" y="4871591"/>
            <a:ext cx="4892040" cy="1384995"/>
          </a:xfrm>
          <a:prstGeom prst="rect">
            <a:avLst/>
          </a:prstGeom>
          <a:noFill/>
        </p:spPr>
        <p:txBody>
          <a:bodyPr wrap="square" rtlCol="0">
            <a:spAutoFit/>
          </a:bodyPr>
          <a:lstStyle/>
          <a:p>
            <a:endParaRPr lang="en-US" sz="2800" b="1" dirty="0">
              <a:latin typeface="Arial Black" panose="020B0A04020102020204" pitchFamily="34" charset="0"/>
            </a:endParaRPr>
          </a:p>
          <a:p>
            <a:pPr algn="ctr"/>
            <a:r>
              <a:rPr lang="en-US" sz="2800" b="1" dirty="0">
                <a:latin typeface="Arial Black" panose="020B0A04020102020204" pitchFamily="34" charset="0"/>
              </a:rPr>
              <a:t>MINOR PROPOSED         CHANGES</a:t>
            </a:r>
          </a:p>
        </p:txBody>
      </p:sp>
    </p:spTree>
    <p:extLst>
      <p:ext uri="{BB962C8B-B14F-4D97-AF65-F5344CB8AC3E}">
        <p14:creationId xmlns:p14="http://schemas.microsoft.com/office/powerpoint/2010/main" val="2253581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3" name="Picture 2" descr="A picture containing drawing&#10;&#10;Description automatically generated">
            <a:extLst>
              <a:ext uri="{FF2B5EF4-FFF2-40B4-BE49-F238E27FC236}">
                <a16:creationId xmlns:a16="http://schemas.microsoft.com/office/drawing/2014/main" id="{B5D2CBA9-3959-409D-A8C2-CF3755BFB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715" y="1702867"/>
            <a:ext cx="9664846" cy="363044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2439047-965D-4CBF-B439-42D3380D95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1555" y="4881302"/>
            <a:ext cx="2698591" cy="904028"/>
          </a:xfrm>
          <a:prstGeom prst="rect">
            <a:avLst/>
          </a:prstGeom>
        </p:spPr>
      </p:pic>
      <p:sp>
        <p:nvSpPr>
          <p:cNvPr id="11" name="TextBox 10">
            <a:extLst>
              <a:ext uri="{FF2B5EF4-FFF2-40B4-BE49-F238E27FC236}">
                <a16:creationId xmlns:a16="http://schemas.microsoft.com/office/drawing/2014/main" id="{041CD944-FA68-4A59-89DA-06D5EF971FBF}"/>
              </a:ext>
            </a:extLst>
          </p:cNvPr>
          <p:cNvSpPr txBox="1"/>
          <p:nvPr/>
        </p:nvSpPr>
        <p:spPr>
          <a:xfrm>
            <a:off x="2335426" y="911557"/>
            <a:ext cx="7765899" cy="523220"/>
          </a:xfrm>
          <a:prstGeom prst="rect">
            <a:avLst/>
          </a:prstGeom>
          <a:solidFill>
            <a:srgbClr val="FFC000"/>
          </a:solidFill>
        </p:spPr>
        <p:txBody>
          <a:bodyPr wrap="square" rtlCol="0">
            <a:spAutoFit/>
          </a:bodyPr>
          <a:lstStyle/>
          <a:p>
            <a:pPr algn="ctr"/>
            <a:r>
              <a:rPr lang="en-US" sz="2800" dirty="0">
                <a:latin typeface="Arial Black" panose="020B0A04020102020204" pitchFamily="34" charset="0"/>
              </a:rPr>
              <a:t>Heritage Trail West </a:t>
            </a:r>
          </a:p>
        </p:txBody>
      </p:sp>
    </p:spTree>
    <p:extLst>
      <p:ext uri="{BB962C8B-B14F-4D97-AF65-F5344CB8AC3E}">
        <p14:creationId xmlns:p14="http://schemas.microsoft.com/office/powerpoint/2010/main" val="1199385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8E6EF-F29F-486F-8931-8CE4A073B5F6}"/>
              </a:ext>
            </a:extLst>
          </p:cNvPr>
          <p:cNvPicPr>
            <a:picLocks noChangeAspect="1"/>
          </p:cNvPicPr>
          <p:nvPr/>
        </p:nvPicPr>
        <p:blipFill>
          <a:blip r:embed="rId3"/>
          <a:stretch>
            <a:fillRect/>
          </a:stretch>
        </p:blipFill>
        <p:spPr>
          <a:xfrm>
            <a:off x="497840" y="1584089"/>
            <a:ext cx="11287760" cy="468463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400FB0B6-7B4A-4872-8C6B-0E38AD1FC823}"/>
              </a:ext>
            </a:extLst>
          </p:cNvPr>
          <p:cNvSpPr txBox="1"/>
          <p:nvPr/>
        </p:nvSpPr>
        <p:spPr>
          <a:xfrm>
            <a:off x="2011680" y="589280"/>
            <a:ext cx="8646160" cy="707886"/>
          </a:xfrm>
          <a:prstGeom prst="rect">
            <a:avLst/>
          </a:prstGeom>
          <a:solidFill>
            <a:schemeClr val="accent4">
              <a:lumMod val="60000"/>
              <a:lumOff val="40000"/>
            </a:schemeClr>
          </a:solidFill>
        </p:spPr>
        <p:txBody>
          <a:bodyPr wrap="square" rtlCol="0">
            <a:spAutoFit/>
          </a:bodyPr>
          <a:lstStyle/>
          <a:p>
            <a:pPr algn="ctr"/>
            <a:r>
              <a:rPr lang="en-US" sz="2000" dirty="0">
                <a:latin typeface="Arial Black" panose="020B0A04020102020204" pitchFamily="34" charset="0"/>
              </a:rPr>
              <a:t>HERITAGE TRAIL WEST</a:t>
            </a:r>
          </a:p>
          <a:p>
            <a:pPr algn="ctr"/>
            <a:r>
              <a:rPr lang="en-US" sz="2000" dirty="0">
                <a:latin typeface="Arial Black" panose="020B0A04020102020204" pitchFamily="34" charset="0"/>
              </a:rPr>
              <a:t> (1 Mile Trail - Chisholm Trail Road to Mays Street – 10’ Wide)</a:t>
            </a:r>
          </a:p>
        </p:txBody>
      </p:sp>
    </p:spTree>
    <p:extLst>
      <p:ext uri="{BB962C8B-B14F-4D97-AF65-F5344CB8AC3E}">
        <p14:creationId xmlns:p14="http://schemas.microsoft.com/office/powerpoint/2010/main" val="3310232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3" name="Picture 2" descr="A picture containing drawing&#10;&#10;Description automatically generated">
            <a:extLst>
              <a:ext uri="{FF2B5EF4-FFF2-40B4-BE49-F238E27FC236}">
                <a16:creationId xmlns:a16="http://schemas.microsoft.com/office/drawing/2014/main" id="{B5D2CBA9-3959-409D-A8C2-CF3755BFB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715" y="1702867"/>
            <a:ext cx="9664846" cy="363044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2439047-965D-4CBF-B439-42D3380D95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1555" y="4881302"/>
            <a:ext cx="2698591" cy="904028"/>
          </a:xfrm>
          <a:prstGeom prst="rect">
            <a:avLst/>
          </a:prstGeom>
        </p:spPr>
      </p:pic>
      <p:sp>
        <p:nvSpPr>
          <p:cNvPr id="11" name="TextBox 10">
            <a:extLst>
              <a:ext uri="{FF2B5EF4-FFF2-40B4-BE49-F238E27FC236}">
                <a16:creationId xmlns:a16="http://schemas.microsoft.com/office/drawing/2014/main" id="{041CD944-FA68-4A59-89DA-06D5EF971FBF}"/>
              </a:ext>
            </a:extLst>
          </p:cNvPr>
          <p:cNvSpPr txBox="1"/>
          <p:nvPr/>
        </p:nvSpPr>
        <p:spPr>
          <a:xfrm>
            <a:off x="1995184" y="696114"/>
            <a:ext cx="7765899" cy="954107"/>
          </a:xfrm>
          <a:prstGeom prst="rect">
            <a:avLst/>
          </a:prstGeom>
          <a:solidFill>
            <a:schemeClr val="accent4"/>
          </a:solidFill>
        </p:spPr>
        <p:txBody>
          <a:bodyPr wrap="square" rtlCol="0">
            <a:spAutoFit/>
          </a:bodyPr>
          <a:lstStyle/>
          <a:p>
            <a:pPr algn="ctr"/>
            <a:r>
              <a:rPr lang="en-US" sz="2800" dirty="0">
                <a:latin typeface="Arial Black" panose="020B0A04020102020204" pitchFamily="34" charset="0"/>
              </a:rPr>
              <a:t>RESTORATION</a:t>
            </a:r>
          </a:p>
          <a:p>
            <a:pPr algn="ctr"/>
            <a:r>
              <a:rPr lang="en-US" sz="2800" dirty="0">
                <a:latin typeface="Arial Black" panose="020B0A04020102020204" pitchFamily="34" charset="0"/>
              </a:rPr>
              <a:t>OLD STAGECOACH INN</a:t>
            </a:r>
          </a:p>
        </p:txBody>
      </p:sp>
    </p:spTree>
    <p:extLst>
      <p:ext uri="{BB962C8B-B14F-4D97-AF65-F5344CB8AC3E}">
        <p14:creationId xmlns:p14="http://schemas.microsoft.com/office/powerpoint/2010/main" val="953634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8C517A4-AD43-44FA-B682-EB9804C07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726203" y="-2772187"/>
            <a:ext cx="6739591" cy="121920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7DC7B70-30A2-4E34-B314-A1C4654A6F1B}"/>
              </a:ext>
            </a:extLst>
          </p:cNvPr>
          <p:cNvSpPr/>
          <p:nvPr/>
        </p:nvSpPr>
        <p:spPr>
          <a:xfrm>
            <a:off x="1582564" y="969936"/>
            <a:ext cx="9145452" cy="2062103"/>
          </a:xfrm>
          <a:prstGeom prst="rect">
            <a:avLst/>
          </a:prstGeom>
          <a:noFill/>
        </p:spPr>
        <p:txBody>
          <a:bodyPr wrap="none" lIns="91440" tIns="45720" rIns="91440" bIns="45720">
            <a:spAutoFit/>
          </a:bodyPr>
          <a:lstStyle/>
          <a:p>
            <a:pPr algn="ctr"/>
            <a:endParaRPr lang="en-US" sz="800" b="1" u="sng"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a:p>
            <a:pPr algn="ctr"/>
            <a:r>
              <a:rPr lang="en-US" sz="60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HOLIDAY GREETINGS </a:t>
            </a:r>
            <a:r>
              <a:rPr lang="en-US" sz="48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FROM</a:t>
            </a:r>
            <a:endParaRPr lang="en-US" sz="4800"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a:p>
            <a:pPr algn="ctr"/>
            <a:r>
              <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OLD STAGECOACH INN </a:t>
            </a:r>
            <a:r>
              <a:rPr lang="en-US" sz="48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(1848)</a:t>
            </a:r>
            <a:endParaRPr lang="en-US" sz="48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pic>
        <p:nvPicPr>
          <p:cNvPr id="5" name="Picture 4" descr="A picture containing grass, outdoor, sky, building&#10;&#10;Description automatically generated">
            <a:extLst>
              <a:ext uri="{FF2B5EF4-FFF2-40B4-BE49-F238E27FC236}">
                <a16:creationId xmlns:a16="http://schemas.microsoft.com/office/drawing/2014/main" id="{AC9031DB-F899-46F2-8417-C6ADEBC741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102" y="2997755"/>
            <a:ext cx="4863435" cy="2698709"/>
          </a:xfrm>
          <a:prstGeom prst="rect">
            <a:avLst/>
          </a:prstGeom>
          <a:ln>
            <a:noFill/>
          </a:ln>
          <a:effectLst>
            <a:softEdge rad="112500"/>
          </a:effectLst>
        </p:spPr>
      </p:pic>
      <p:pic>
        <p:nvPicPr>
          <p:cNvPr id="7" name="Picture 6" descr="Qr code&#10;&#10;Description automatically generated">
            <a:extLst>
              <a:ext uri="{FF2B5EF4-FFF2-40B4-BE49-F238E27FC236}">
                <a16:creationId xmlns:a16="http://schemas.microsoft.com/office/drawing/2014/main" id="{759D2CDD-3F97-46B0-9AD7-D376E92A4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2867" y="3784720"/>
            <a:ext cx="1056389" cy="1056389"/>
          </a:xfrm>
          <a:prstGeom prst="rect">
            <a:avLst/>
          </a:prstGeom>
        </p:spPr>
      </p:pic>
      <p:sp>
        <p:nvSpPr>
          <p:cNvPr id="10" name="Rectangle 9">
            <a:extLst>
              <a:ext uri="{FF2B5EF4-FFF2-40B4-BE49-F238E27FC236}">
                <a16:creationId xmlns:a16="http://schemas.microsoft.com/office/drawing/2014/main" id="{6EDEE064-0B71-494A-BB69-CDF5D91F4C4B}"/>
              </a:ext>
            </a:extLst>
          </p:cNvPr>
          <p:cNvSpPr/>
          <p:nvPr/>
        </p:nvSpPr>
        <p:spPr>
          <a:xfrm>
            <a:off x="3616102" y="6192788"/>
            <a:ext cx="4479681" cy="584775"/>
          </a:xfrm>
          <a:prstGeom prst="rect">
            <a:avLst/>
          </a:prstGeom>
          <a:noFill/>
        </p:spPr>
        <p:txBody>
          <a:bodyPr wrap="square" lIns="91440" tIns="45720" rIns="91440" bIns="45720">
            <a:spAutoFit/>
          </a:bodyPr>
          <a:lstStyle/>
          <a:p>
            <a:pPr algn="ctr"/>
            <a:r>
              <a:rPr lang="en-US" sz="3200" b="0" cap="none" spc="0" dirty="0">
                <a:ln w="0"/>
                <a:effectLst>
                  <a:outerShdw blurRad="38100" dist="19050" dir="2700000" algn="tl" rotWithShape="0">
                    <a:schemeClr val="dk1">
                      <a:alpha val="40000"/>
                    </a:schemeClr>
                  </a:outerShdw>
                </a:effectLst>
              </a:rPr>
              <a:t>www.rrpreservation.org</a:t>
            </a:r>
          </a:p>
        </p:txBody>
      </p:sp>
    </p:spTree>
    <p:extLst>
      <p:ext uri="{BB962C8B-B14F-4D97-AF65-F5344CB8AC3E}">
        <p14:creationId xmlns:p14="http://schemas.microsoft.com/office/powerpoint/2010/main" val="2347838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dirty="0"/>
          </a:p>
        </p:txBody>
      </p:sp>
      <p:pic>
        <p:nvPicPr>
          <p:cNvPr id="3" name="Picture 2" descr="A picture containing drawing&#10;&#10;Description automatically generated">
            <a:extLst>
              <a:ext uri="{FF2B5EF4-FFF2-40B4-BE49-F238E27FC236}">
                <a16:creationId xmlns:a16="http://schemas.microsoft.com/office/drawing/2014/main" id="{B5D2CBA9-3959-409D-A8C2-CF3755BFB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715" y="1702867"/>
            <a:ext cx="9664846" cy="363044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2439047-965D-4CBF-B439-42D3380D95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5355" y="4691680"/>
            <a:ext cx="2698591" cy="904028"/>
          </a:xfrm>
          <a:prstGeom prst="rect">
            <a:avLst/>
          </a:prstGeom>
        </p:spPr>
      </p:pic>
      <p:sp>
        <p:nvSpPr>
          <p:cNvPr id="11" name="TextBox 10">
            <a:extLst>
              <a:ext uri="{FF2B5EF4-FFF2-40B4-BE49-F238E27FC236}">
                <a16:creationId xmlns:a16="http://schemas.microsoft.com/office/drawing/2014/main" id="{041CD944-FA68-4A59-89DA-06D5EF971FBF}"/>
              </a:ext>
            </a:extLst>
          </p:cNvPr>
          <p:cNvSpPr txBox="1"/>
          <p:nvPr/>
        </p:nvSpPr>
        <p:spPr>
          <a:xfrm>
            <a:off x="2153603" y="748760"/>
            <a:ext cx="7765899" cy="954107"/>
          </a:xfrm>
          <a:prstGeom prst="rect">
            <a:avLst/>
          </a:prstGeom>
          <a:solidFill>
            <a:srgbClr val="FFC000"/>
          </a:solidFill>
        </p:spPr>
        <p:txBody>
          <a:bodyPr wrap="square" rtlCol="0">
            <a:spAutoFit/>
          </a:bodyPr>
          <a:lstStyle/>
          <a:p>
            <a:pPr algn="ctr"/>
            <a:r>
              <a:rPr lang="en-US" sz="2800" dirty="0">
                <a:latin typeface="Arial Black" panose="020B0A04020102020204" pitchFamily="34" charset="0"/>
              </a:rPr>
              <a:t>KENNEY FORT</a:t>
            </a:r>
          </a:p>
          <a:p>
            <a:pPr algn="ctr"/>
            <a:r>
              <a:rPr lang="en-US" sz="2800" dirty="0">
                <a:latin typeface="Arial Black" panose="020B0A04020102020204" pitchFamily="34" charset="0"/>
              </a:rPr>
              <a:t>VISIBILITY</a:t>
            </a:r>
          </a:p>
        </p:txBody>
      </p:sp>
      <p:sp>
        <p:nvSpPr>
          <p:cNvPr id="2" name="TextBox 1">
            <a:extLst>
              <a:ext uri="{FF2B5EF4-FFF2-40B4-BE49-F238E27FC236}">
                <a16:creationId xmlns:a16="http://schemas.microsoft.com/office/drawing/2014/main" id="{2318F80C-19D2-4BE1-99DF-71B6FE7A2D46}"/>
              </a:ext>
            </a:extLst>
          </p:cNvPr>
          <p:cNvSpPr txBox="1"/>
          <p:nvPr/>
        </p:nvSpPr>
        <p:spPr>
          <a:xfrm>
            <a:off x="367340" y="6285064"/>
            <a:ext cx="3771960" cy="400110"/>
          </a:xfrm>
          <a:prstGeom prst="rect">
            <a:avLst/>
          </a:prstGeom>
          <a:noFill/>
        </p:spPr>
        <p:txBody>
          <a:bodyPr wrap="square" rtlCol="0">
            <a:spAutoFit/>
          </a:bodyPr>
          <a:lstStyle/>
          <a:p>
            <a:r>
              <a:rPr lang="en-US" sz="2000" b="1" dirty="0"/>
              <a:t>Frank </a:t>
            </a:r>
            <a:r>
              <a:rPr lang="en-US" sz="2000" b="1" dirty="0" err="1"/>
              <a:t>Darr</a:t>
            </a:r>
            <a:r>
              <a:rPr lang="en-US" sz="2000" b="1" dirty="0"/>
              <a:t> - Board of Directors</a:t>
            </a:r>
          </a:p>
        </p:txBody>
      </p:sp>
    </p:spTree>
    <p:extLst>
      <p:ext uri="{BB962C8B-B14F-4D97-AF65-F5344CB8AC3E}">
        <p14:creationId xmlns:p14="http://schemas.microsoft.com/office/powerpoint/2010/main" val="263078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5EDA532-A383-4163-9A29-E9EAFDE55A24}"/>
              </a:ext>
            </a:extLst>
          </p:cNvPr>
          <p:cNvPicPr>
            <a:picLocks noChangeAspect="1"/>
          </p:cNvPicPr>
          <p:nvPr/>
        </p:nvPicPr>
        <p:blipFill>
          <a:blip r:embed="rId3"/>
          <a:stretch>
            <a:fillRect/>
          </a:stretch>
        </p:blipFill>
        <p:spPr>
          <a:xfrm>
            <a:off x="1950554" y="457200"/>
            <a:ext cx="8290891" cy="5943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9159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Shape 12">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722B3A9E-9E48-4CF9-8E3D-9E2D9999CE59}"/>
              </a:ext>
            </a:extLst>
          </p:cNvPr>
          <p:cNvSpPr txBox="1"/>
          <p:nvPr/>
        </p:nvSpPr>
        <p:spPr>
          <a:xfrm>
            <a:off x="5221862" y="1719618"/>
            <a:ext cx="5948831" cy="4334629"/>
          </a:xfrm>
          <a:prstGeom prst="rect">
            <a:avLst/>
          </a:prstGeom>
        </p:spPr>
        <p:txBody>
          <a:bodyPr vert="horz" lIns="91440" tIns="45720" rIns="91440" bIns="45720" rtlCol="0" anchor="ctr">
            <a:noAutofit/>
          </a:bodyPr>
          <a:lstStyle/>
          <a:p>
            <a:pPr>
              <a:lnSpc>
                <a:spcPct val="90000"/>
              </a:lnSpc>
              <a:spcAft>
                <a:spcPts val="600"/>
              </a:spcAft>
            </a:pPr>
            <a:r>
              <a:rPr lang="en-US" sz="2800" b="1" dirty="0">
                <a:solidFill>
                  <a:srgbClr val="FEFFFF"/>
                </a:solidFill>
              </a:rPr>
              <a:t>                   </a:t>
            </a:r>
            <a:endParaRPr lang="en-US" sz="900" b="1" dirty="0">
              <a:solidFill>
                <a:srgbClr val="FEFFFF"/>
              </a:solidFill>
            </a:endParaRPr>
          </a:p>
          <a:p>
            <a:pPr marL="285750" indent="-228600">
              <a:lnSpc>
                <a:spcPct val="90000"/>
              </a:lnSpc>
              <a:spcAft>
                <a:spcPts val="600"/>
              </a:spcAft>
              <a:buFont typeface="Arial" panose="020B0604020202020204" pitchFamily="34" charset="0"/>
              <a:buChar char="•"/>
            </a:pPr>
            <a:r>
              <a:rPr lang="en-US" sz="2800" b="1" dirty="0">
                <a:solidFill>
                  <a:srgbClr val="FEFFFF"/>
                </a:solidFill>
              </a:rPr>
              <a:t>Built 1838</a:t>
            </a:r>
          </a:p>
          <a:p>
            <a:pPr marL="285750" indent="-228600">
              <a:lnSpc>
                <a:spcPct val="90000"/>
              </a:lnSpc>
              <a:spcAft>
                <a:spcPts val="600"/>
              </a:spcAft>
              <a:buFont typeface="Arial" panose="020B0604020202020204" pitchFamily="34" charset="0"/>
              <a:buChar char="•"/>
            </a:pPr>
            <a:endParaRPr lang="en-US" sz="2800" b="1" dirty="0">
              <a:solidFill>
                <a:srgbClr val="FEFFFF"/>
              </a:solidFill>
            </a:endParaRPr>
          </a:p>
          <a:p>
            <a:pPr marL="285750" indent="-228600">
              <a:lnSpc>
                <a:spcPct val="90000"/>
              </a:lnSpc>
              <a:spcAft>
                <a:spcPts val="600"/>
              </a:spcAft>
              <a:buFont typeface="Arial" panose="020B0604020202020204" pitchFamily="34" charset="0"/>
              <a:buChar char="•"/>
            </a:pPr>
            <a:r>
              <a:rPr lang="en-US" sz="2800" b="1" dirty="0">
                <a:solidFill>
                  <a:srgbClr val="FEFFFF"/>
                </a:solidFill>
              </a:rPr>
              <a:t>First Settlement in Williamson  County</a:t>
            </a:r>
          </a:p>
          <a:p>
            <a:pPr marL="285750" indent="-228600">
              <a:lnSpc>
                <a:spcPct val="90000"/>
              </a:lnSpc>
              <a:spcAft>
                <a:spcPts val="600"/>
              </a:spcAft>
              <a:buFont typeface="Arial" panose="020B0604020202020204" pitchFamily="34" charset="0"/>
              <a:buChar char="•"/>
            </a:pPr>
            <a:endParaRPr lang="en-US" sz="2800" b="1" dirty="0">
              <a:solidFill>
                <a:srgbClr val="FEFFFF"/>
              </a:solidFill>
            </a:endParaRPr>
          </a:p>
          <a:p>
            <a:pPr marL="285750" indent="-228600">
              <a:lnSpc>
                <a:spcPct val="90000"/>
              </a:lnSpc>
              <a:spcAft>
                <a:spcPts val="600"/>
              </a:spcAft>
              <a:buFont typeface="Arial" panose="020B0604020202020204" pitchFamily="34" charset="0"/>
              <a:buChar char="•"/>
            </a:pPr>
            <a:r>
              <a:rPr lang="en-US" sz="2800" b="1" dirty="0">
                <a:solidFill>
                  <a:srgbClr val="FEFFFF"/>
                </a:solidFill>
              </a:rPr>
              <a:t> Associated with Early History of Texas</a:t>
            </a:r>
          </a:p>
          <a:p>
            <a:pPr>
              <a:lnSpc>
                <a:spcPct val="90000"/>
              </a:lnSpc>
              <a:spcAft>
                <a:spcPts val="600"/>
              </a:spcAft>
            </a:pPr>
            <a:r>
              <a:rPr lang="en-US" sz="2800" b="1" dirty="0">
                <a:solidFill>
                  <a:srgbClr val="FEFFFF"/>
                </a:solidFill>
              </a:rPr>
              <a:t>           Santa Fe Expedition - 1841</a:t>
            </a:r>
          </a:p>
          <a:p>
            <a:pPr>
              <a:lnSpc>
                <a:spcPct val="90000"/>
              </a:lnSpc>
              <a:spcAft>
                <a:spcPts val="600"/>
              </a:spcAft>
            </a:pPr>
            <a:r>
              <a:rPr lang="en-US" sz="2800" b="1" dirty="0">
                <a:solidFill>
                  <a:srgbClr val="FEFFFF"/>
                </a:solidFill>
              </a:rPr>
              <a:t>           Archives War - 1842 </a:t>
            </a:r>
          </a:p>
        </p:txBody>
      </p:sp>
      <p:sp>
        <p:nvSpPr>
          <p:cNvPr id="3" name="TextBox 2">
            <a:extLst>
              <a:ext uri="{FF2B5EF4-FFF2-40B4-BE49-F238E27FC236}">
                <a16:creationId xmlns:a16="http://schemas.microsoft.com/office/drawing/2014/main" id="{2F44B8E2-1D82-46D2-A553-089E859CFD32}"/>
              </a:ext>
            </a:extLst>
          </p:cNvPr>
          <p:cNvSpPr txBox="1"/>
          <p:nvPr/>
        </p:nvSpPr>
        <p:spPr>
          <a:xfrm>
            <a:off x="1058023" y="2844225"/>
            <a:ext cx="2946795" cy="584775"/>
          </a:xfrm>
          <a:prstGeom prst="rect">
            <a:avLst/>
          </a:prstGeom>
          <a:noFill/>
        </p:spPr>
        <p:txBody>
          <a:bodyPr wrap="square" rtlCol="0">
            <a:spAutoFit/>
          </a:bodyPr>
          <a:lstStyle/>
          <a:p>
            <a:r>
              <a:rPr lang="en-US" sz="3200" dirty="0">
                <a:solidFill>
                  <a:schemeClr val="bg1"/>
                </a:solidFill>
              </a:rPr>
              <a:t>KENNEY FORT</a:t>
            </a:r>
          </a:p>
        </p:txBody>
      </p:sp>
      <p:sp>
        <p:nvSpPr>
          <p:cNvPr id="4" name="TextBox 3">
            <a:extLst>
              <a:ext uri="{FF2B5EF4-FFF2-40B4-BE49-F238E27FC236}">
                <a16:creationId xmlns:a16="http://schemas.microsoft.com/office/drawing/2014/main" id="{49FA3941-F52C-406C-9A81-737B50D8539D}"/>
              </a:ext>
            </a:extLst>
          </p:cNvPr>
          <p:cNvSpPr txBox="1"/>
          <p:nvPr/>
        </p:nvSpPr>
        <p:spPr>
          <a:xfrm>
            <a:off x="154264" y="6266986"/>
            <a:ext cx="3850554" cy="369332"/>
          </a:xfrm>
          <a:prstGeom prst="rect">
            <a:avLst/>
          </a:prstGeom>
          <a:noFill/>
        </p:spPr>
        <p:txBody>
          <a:bodyPr wrap="square" rtlCol="0">
            <a:spAutoFit/>
          </a:bodyPr>
          <a:lstStyle/>
          <a:p>
            <a:r>
              <a:rPr lang="en-US" b="1" dirty="0"/>
              <a:t>Frank </a:t>
            </a:r>
            <a:r>
              <a:rPr lang="en-US" b="1" dirty="0" err="1"/>
              <a:t>Darr</a:t>
            </a:r>
            <a:r>
              <a:rPr lang="en-US" b="1" dirty="0"/>
              <a:t>, Board of Directors</a:t>
            </a:r>
          </a:p>
        </p:txBody>
      </p:sp>
    </p:spTree>
    <p:extLst>
      <p:ext uri="{BB962C8B-B14F-4D97-AF65-F5344CB8AC3E}">
        <p14:creationId xmlns:p14="http://schemas.microsoft.com/office/powerpoint/2010/main" val="927746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Shape 12">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extBox 1">
            <a:extLst>
              <a:ext uri="{FF2B5EF4-FFF2-40B4-BE49-F238E27FC236}">
                <a16:creationId xmlns:a16="http://schemas.microsoft.com/office/drawing/2014/main" id="{722B3A9E-9E48-4CF9-8E3D-9E2D9999CE59}"/>
              </a:ext>
            </a:extLst>
          </p:cNvPr>
          <p:cNvSpPr txBox="1"/>
          <p:nvPr/>
        </p:nvSpPr>
        <p:spPr>
          <a:xfrm>
            <a:off x="5221862" y="1719618"/>
            <a:ext cx="5948831" cy="4334629"/>
          </a:xfrm>
          <a:prstGeom prst="rect">
            <a:avLst/>
          </a:prstGeom>
        </p:spPr>
        <p:txBody>
          <a:bodyPr vert="horz" lIns="91440" tIns="45720" rIns="91440" bIns="45720" rtlCol="0" anchor="ctr">
            <a:noAutofit/>
          </a:bodyPr>
          <a:lstStyle/>
          <a:p>
            <a:pPr marL="457200" indent="-457200">
              <a:lnSpc>
                <a:spcPct val="90000"/>
              </a:lnSpc>
              <a:spcAft>
                <a:spcPts val="600"/>
              </a:spcAft>
              <a:buFont typeface="Arial" panose="020B0604020202020204" pitchFamily="34" charset="0"/>
              <a:buChar char="•"/>
            </a:pPr>
            <a:r>
              <a:rPr lang="en-US" sz="2800" b="1" dirty="0">
                <a:solidFill>
                  <a:srgbClr val="FEFFFF"/>
                </a:solidFill>
              </a:rPr>
              <a:t>     Why is project needed?</a:t>
            </a:r>
          </a:p>
          <a:p>
            <a:pPr marL="285750" indent="-228600">
              <a:lnSpc>
                <a:spcPct val="90000"/>
              </a:lnSpc>
              <a:spcAft>
                <a:spcPts val="600"/>
              </a:spcAft>
              <a:buFont typeface="Arial" panose="020B0604020202020204" pitchFamily="34" charset="0"/>
              <a:buChar char="•"/>
            </a:pPr>
            <a:endParaRPr lang="en-US" sz="2800" b="1" dirty="0">
              <a:solidFill>
                <a:srgbClr val="FEFFFF"/>
              </a:solidFill>
            </a:endParaRPr>
          </a:p>
          <a:p>
            <a:pPr marL="285750" indent="-228600">
              <a:lnSpc>
                <a:spcPct val="90000"/>
              </a:lnSpc>
              <a:spcAft>
                <a:spcPts val="600"/>
              </a:spcAft>
              <a:buFont typeface="Arial" panose="020B0604020202020204" pitchFamily="34" charset="0"/>
              <a:buChar char="•"/>
            </a:pPr>
            <a:r>
              <a:rPr lang="en-US" sz="2800" b="1" dirty="0">
                <a:solidFill>
                  <a:srgbClr val="FEFFFF"/>
                </a:solidFill>
              </a:rPr>
              <a:t>        What are the plans?</a:t>
            </a:r>
          </a:p>
          <a:p>
            <a:pPr marL="285750" indent="-228600">
              <a:lnSpc>
                <a:spcPct val="90000"/>
              </a:lnSpc>
              <a:spcAft>
                <a:spcPts val="600"/>
              </a:spcAft>
              <a:buFont typeface="Arial" panose="020B0604020202020204" pitchFamily="34" charset="0"/>
              <a:buChar char="•"/>
            </a:pPr>
            <a:endParaRPr lang="en-US" sz="2800" b="1" dirty="0">
              <a:solidFill>
                <a:srgbClr val="FEFFFF"/>
              </a:solidFill>
            </a:endParaRPr>
          </a:p>
          <a:p>
            <a:pPr marL="285750" indent="-228600">
              <a:lnSpc>
                <a:spcPct val="90000"/>
              </a:lnSpc>
              <a:spcAft>
                <a:spcPts val="600"/>
              </a:spcAft>
              <a:buFont typeface="Arial" panose="020B0604020202020204" pitchFamily="34" charset="0"/>
              <a:buChar char="•"/>
            </a:pPr>
            <a:r>
              <a:rPr lang="en-US" sz="2800" b="1" dirty="0">
                <a:solidFill>
                  <a:srgbClr val="FEFFFF"/>
                </a:solidFill>
              </a:rPr>
              <a:t>         What resources are needed. </a:t>
            </a:r>
          </a:p>
        </p:txBody>
      </p:sp>
      <p:sp>
        <p:nvSpPr>
          <p:cNvPr id="3" name="TextBox 2">
            <a:extLst>
              <a:ext uri="{FF2B5EF4-FFF2-40B4-BE49-F238E27FC236}">
                <a16:creationId xmlns:a16="http://schemas.microsoft.com/office/drawing/2014/main" id="{8E9BD81C-9337-4F94-B5E2-AD359A313CCC}"/>
              </a:ext>
            </a:extLst>
          </p:cNvPr>
          <p:cNvSpPr txBox="1"/>
          <p:nvPr/>
        </p:nvSpPr>
        <p:spPr>
          <a:xfrm>
            <a:off x="877085" y="2777796"/>
            <a:ext cx="3127734" cy="1200329"/>
          </a:xfrm>
          <a:prstGeom prst="rect">
            <a:avLst/>
          </a:prstGeom>
          <a:noFill/>
        </p:spPr>
        <p:txBody>
          <a:bodyPr wrap="square" rtlCol="0">
            <a:spAutoFit/>
          </a:bodyPr>
          <a:lstStyle/>
          <a:p>
            <a:pPr algn="ctr"/>
            <a:r>
              <a:rPr lang="en-US" sz="2400" b="1" dirty="0">
                <a:solidFill>
                  <a:schemeClr val="bg1"/>
                </a:solidFill>
                <a:latin typeface="Arial Black" panose="020B0A04020102020204" pitchFamily="34" charset="0"/>
              </a:rPr>
              <a:t>KENNEY FORT</a:t>
            </a:r>
          </a:p>
          <a:p>
            <a:pPr algn="ctr"/>
            <a:r>
              <a:rPr lang="en-US" sz="2400" b="1" dirty="0">
                <a:solidFill>
                  <a:schemeClr val="bg1"/>
                </a:solidFill>
                <a:latin typeface="Arial Black" panose="020B0A04020102020204" pitchFamily="34" charset="0"/>
              </a:rPr>
              <a:t>VISIBILITY PROJECT</a:t>
            </a:r>
          </a:p>
        </p:txBody>
      </p:sp>
      <p:sp>
        <p:nvSpPr>
          <p:cNvPr id="4" name="TextBox 3">
            <a:extLst>
              <a:ext uri="{FF2B5EF4-FFF2-40B4-BE49-F238E27FC236}">
                <a16:creationId xmlns:a16="http://schemas.microsoft.com/office/drawing/2014/main" id="{EC01BE22-BDF2-4275-ABFF-A0B0F7BB41D6}"/>
              </a:ext>
            </a:extLst>
          </p:cNvPr>
          <p:cNvSpPr txBox="1"/>
          <p:nvPr/>
        </p:nvSpPr>
        <p:spPr>
          <a:xfrm>
            <a:off x="51460" y="6298722"/>
            <a:ext cx="3459131" cy="369332"/>
          </a:xfrm>
          <a:prstGeom prst="rect">
            <a:avLst/>
          </a:prstGeom>
          <a:noFill/>
        </p:spPr>
        <p:txBody>
          <a:bodyPr wrap="square" rtlCol="0">
            <a:spAutoFit/>
          </a:bodyPr>
          <a:lstStyle/>
          <a:p>
            <a:r>
              <a:rPr lang="en-US" b="1" dirty="0"/>
              <a:t>Frank </a:t>
            </a:r>
            <a:r>
              <a:rPr lang="en-US" b="1" dirty="0" err="1"/>
              <a:t>Darr</a:t>
            </a:r>
            <a:r>
              <a:rPr lang="en-US" b="1" dirty="0"/>
              <a:t>, Board of Directors</a:t>
            </a:r>
          </a:p>
        </p:txBody>
      </p:sp>
    </p:spTree>
    <p:extLst>
      <p:ext uri="{BB962C8B-B14F-4D97-AF65-F5344CB8AC3E}">
        <p14:creationId xmlns:p14="http://schemas.microsoft.com/office/powerpoint/2010/main" val="606576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B8F535-769E-4BC7-8E93-9E46EE02AA27}"/>
              </a:ext>
            </a:extLst>
          </p:cNvPr>
          <p:cNvSpPr>
            <a:spLocks noGrp="1"/>
          </p:cNvSpPr>
          <p:nvPr>
            <p:ph type="title"/>
          </p:nvPr>
        </p:nvSpPr>
        <p:spPr>
          <a:xfrm>
            <a:off x="1134516" y="818074"/>
            <a:ext cx="9231410" cy="3542045"/>
          </a:xfrm>
        </p:spPr>
        <p:txBody>
          <a:bodyPr vert="horz" lIns="91440" tIns="45720" rIns="91440" bIns="45720" rtlCol="0" anchor="b">
            <a:normAutofit/>
          </a:bodyPr>
          <a:lstStyle/>
          <a:p>
            <a:pPr algn="ctr"/>
            <a:r>
              <a:rPr lang="en-US" sz="4000" b="1" kern="1200" dirty="0">
                <a:solidFill>
                  <a:schemeClr val="tx1"/>
                </a:solidFill>
                <a:latin typeface="Arial Black" panose="020B0A04020102020204" pitchFamily="34" charset="0"/>
              </a:rPr>
              <a:t>CITY OF ROUND ROCK</a:t>
            </a:r>
            <a:br>
              <a:rPr lang="en-US" sz="4000" b="1" kern="1200" dirty="0">
                <a:solidFill>
                  <a:schemeClr val="tx1"/>
                </a:solidFill>
                <a:latin typeface="Arial Black" panose="020B0A04020102020204" pitchFamily="34" charset="0"/>
              </a:rPr>
            </a:br>
            <a:br>
              <a:rPr lang="en-US" sz="4000" b="1" kern="1200" dirty="0">
                <a:solidFill>
                  <a:schemeClr val="tx1"/>
                </a:solidFill>
                <a:latin typeface="Arial Black" panose="020B0A04020102020204" pitchFamily="34" charset="0"/>
              </a:rPr>
            </a:br>
            <a:r>
              <a:rPr lang="en-US" sz="4000" b="1" kern="1200" dirty="0">
                <a:solidFill>
                  <a:schemeClr val="tx1"/>
                </a:solidFill>
                <a:latin typeface="Arial Black" panose="020B0A04020102020204" pitchFamily="34" charset="0"/>
              </a:rPr>
              <a:t>PRESERVATION PROGRAM UPDATE</a:t>
            </a:r>
          </a:p>
        </p:txBody>
      </p:sp>
      <p:sp>
        <p:nvSpPr>
          <p:cNvPr id="3" name="TextBox 2">
            <a:extLst>
              <a:ext uri="{FF2B5EF4-FFF2-40B4-BE49-F238E27FC236}">
                <a16:creationId xmlns:a16="http://schemas.microsoft.com/office/drawing/2014/main" id="{06657F9C-A5AC-49A7-B7F7-D790ACA2D8B5}"/>
              </a:ext>
            </a:extLst>
          </p:cNvPr>
          <p:cNvSpPr txBox="1"/>
          <p:nvPr/>
        </p:nvSpPr>
        <p:spPr>
          <a:xfrm>
            <a:off x="170822" y="6379314"/>
            <a:ext cx="5456255" cy="369332"/>
          </a:xfrm>
          <a:prstGeom prst="rect">
            <a:avLst/>
          </a:prstGeom>
          <a:noFill/>
        </p:spPr>
        <p:txBody>
          <a:bodyPr wrap="square" rtlCol="0">
            <a:spAutoFit/>
          </a:bodyPr>
          <a:lstStyle/>
          <a:p>
            <a:r>
              <a:rPr lang="en-US" b="1" dirty="0"/>
              <a:t>Kerstin Harding, City of Round Rock</a:t>
            </a:r>
          </a:p>
        </p:txBody>
      </p:sp>
    </p:spTree>
    <p:extLst>
      <p:ext uri="{BB962C8B-B14F-4D97-AF65-F5344CB8AC3E}">
        <p14:creationId xmlns:p14="http://schemas.microsoft.com/office/powerpoint/2010/main" val="2745066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horse-drawn vehicle&#10;&#10;Description automatically generated">
            <a:extLst>
              <a:ext uri="{FF2B5EF4-FFF2-40B4-BE49-F238E27FC236}">
                <a16:creationId xmlns:a16="http://schemas.microsoft.com/office/drawing/2014/main" id="{08AEB41C-A59F-487C-8104-734C1A9B5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09" y="797505"/>
            <a:ext cx="2992293" cy="1002418"/>
          </a:xfrm>
          <a:prstGeom prst="rect">
            <a:avLst/>
          </a:prstGeom>
        </p:spPr>
      </p:pic>
      <p:sp>
        <p:nvSpPr>
          <p:cNvPr id="4" name="TextBox 3">
            <a:extLst>
              <a:ext uri="{FF2B5EF4-FFF2-40B4-BE49-F238E27FC236}">
                <a16:creationId xmlns:a16="http://schemas.microsoft.com/office/drawing/2014/main" id="{872C7753-7C1B-4D54-A0D0-A2D79855ACB2}"/>
              </a:ext>
            </a:extLst>
          </p:cNvPr>
          <p:cNvSpPr txBox="1"/>
          <p:nvPr/>
        </p:nvSpPr>
        <p:spPr>
          <a:xfrm>
            <a:off x="4366792" y="662252"/>
            <a:ext cx="7289799" cy="5533496"/>
          </a:xfrm>
          <a:prstGeom prst="rect">
            <a:avLst/>
          </a:prstGeom>
          <a:solidFill>
            <a:schemeClr val="accent4">
              <a:lumMod val="20000"/>
              <a:lumOff val="80000"/>
            </a:schemeClr>
          </a:solidFill>
          <a:ln>
            <a:solidFill>
              <a:schemeClr val="tx1"/>
            </a:solidFill>
          </a:ln>
        </p:spPr>
        <p:txBody>
          <a:bodyPr vert="horz" lIns="91440" tIns="45720" rIns="91440" bIns="45720" rtlCol="0" anchor="ctr">
            <a:normAutofit fontScale="40000" lnSpcReduction="20000"/>
          </a:bodyPr>
          <a:lstStyle/>
          <a:p>
            <a:pPr indent="-228600">
              <a:lnSpc>
                <a:spcPct val="90000"/>
              </a:lnSpc>
              <a:spcAft>
                <a:spcPts val="600"/>
              </a:spcAft>
              <a:buFont typeface="Arial" panose="020B0604020202020204" pitchFamily="34" charset="0"/>
              <a:buChar char="•"/>
            </a:pPr>
            <a:endParaRPr lang="en-US" sz="5100" dirty="0">
              <a:latin typeface="Arial Black" panose="020B0A04020102020204" pitchFamily="34" charset="0"/>
            </a:endParaRPr>
          </a:p>
          <a:p>
            <a:pPr algn="ctr">
              <a:lnSpc>
                <a:spcPct val="90000"/>
              </a:lnSpc>
              <a:spcAft>
                <a:spcPts val="600"/>
              </a:spcAft>
            </a:pPr>
            <a:r>
              <a:rPr lang="en-US" sz="5900" dirty="0">
                <a:latin typeface="Arial Black" panose="020B0A04020102020204" pitchFamily="34" charset="0"/>
              </a:rPr>
              <a:t>AGENDA</a:t>
            </a:r>
          </a:p>
          <a:p>
            <a:pPr algn="ctr">
              <a:lnSpc>
                <a:spcPct val="90000"/>
              </a:lnSpc>
              <a:spcAft>
                <a:spcPts val="600"/>
              </a:spcAft>
            </a:pPr>
            <a:endParaRPr lang="en-US" sz="2200" dirty="0">
              <a:latin typeface="Arial Black" panose="020B0A04020102020204" pitchFamily="34" charset="0"/>
            </a:endParaRPr>
          </a:p>
          <a:p>
            <a:pPr indent="-228600">
              <a:lnSpc>
                <a:spcPct val="90000"/>
              </a:lnSpc>
              <a:spcAft>
                <a:spcPts val="600"/>
              </a:spcAft>
              <a:buFont typeface="Arial" panose="020B0604020202020204" pitchFamily="34" charset="0"/>
              <a:buChar char="•"/>
            </a:pPr>
            <a:endParaRPr lang="en-US" sz="3400" dirty="0">
              <a:latin typeface="Arial Black" panose="020B0A04020102020204" pitchFamily="34" charset="0"/>
            </a:endParaRPr>
          </a:p>
          <a:p>
            <a:pPr indent="-228600">
              <a:lnSpc>
                <a:spcPct val="90000"/>
              </a:lnSpc>
              <a:spcAft>
                <a:spcPts val="600"/>
              </a:spcAft>
              <a:buFont typeface="Arial" panose="020B0604020202020204" pitchFamily="34" charset="0"/>
              <a:buChar char="•"/>
            </a:pPr>
            <a:r>
              <a:rPr lang="en-US" sz="3400" dirty="0">
                <a:latin typeface="Arial Black" panose="020B0A04020102020204" pitchFamily="34" charset="0"/>
              </a:rPr>
              <a:t>CITY PRESERVATION PROGRAM UPDATE       Kerstin Harding</a:t>
            </a:r>
          </a:p>
          <a:p>
            <a:pPr indent="-228600">
              <a:lnSpc>
                <a:spcPct val="90000"/>
              </a:lnSpc>
              <a:spcAft>
                <a:spcPts val="600"/>
              </a:spcAft>
              <a:buFont typeface="Arial" panose="020B0604020202020204" pitchFamily="34" charset="0"/>
              <a:buChar char="•"/>
            </a:pPr>
            <a:endParaRPr lang="en-US" sz="3400" dirty="0">
              <a:latin typeface="Arial Black" panose="020B0A04020102020204" pitchFamily="34" charset="0"/>
            </a:endParaRPr>
          </a:p>
          <a:p>
            <a:pPr indent="-228600">
              <a:lnSpc>
                <a:spcPct val="90000"/>
              </a:lnSpc>
              <a:spcAft>
                <a:spcPts val="600"/>
              </a:spcAft>
              <a:buFont typeface="Arial" panose="020B0604020202020204" pitchFamily="34" charset="0"/>
              <a:buChar char="•"/>
            </a:pPr>
            <a:r>
              <a:rPr lang="en-US" sz="3400" dirty="0">
                <a:latin typeface="Arial Black" panose="020B0A04020102020204" pitchFamily="34" charset="0"/>
              </a:rPr>
              <a:t> CITY COMP PLAN (</a:t>
            </a:r>
            <a:r>
              <a:rPr lang="en-US" sz="3400" b="1" dirty="0">
                <a:latin typeface="Arial Black" panose="020B0A04020102020204" pitchFamily="34" charset="0"/>
              </a:rPr>
              <a:t>Annual Report)                 Kerstin Harding</a:t>
            </a:r>
          </a:p>
          <a:p>
            <a:pPr indent="-228600">
              <a:lnSpc>
                <a:spcPct val="90000"/>
              </a:lnSpc>
              <a:spcAft>
                <a:spcPts val="600"/>
              </a:spcAft>
              <a:buFont typeface="Arial" panose="020B0604020202020204" pitchFamily="34" charset="0"/>
              <a:buChar char="•"/>
            </a:pPr>
            <a:endParaRPr lang="en-US" sz="3400" b="1" dirty="0">
              <a:latin typeface="Arial Black" panose="020B0A04020102020204" pitchFamily="34" charset="0"/>
            </a:endParaRPr>
          </a:p>
          <a:p>
            <a:pPr indent="-228600">
              <a:lnSpc>
                <a:spcPct val="90000"/>
              </a:lnSpc>
              <a:spcAft>
                <a:spcPts val="600"/>
              </a:spcAft>
              <a:buFont typeface="Arial" panose="020B0604020202020204" pitchFamily="34" charset="0"/>
              <a:buChar char="•"/>
            </a:pPr>
            <a:r>
              <a:rPr lang="en-US" sz="3400" b="1" dirty="0">
                <a:latin typeface="Arial Black" panose="020B0A04020102020204" pitchFamily="34" charset="0"/>
              </a:rPr>
              <a:t> PATH TO THE FUTURE                                    President</a:t>
            </a:r>
          </a:p>
          <a:p>
            <a:pPr indent="-228600">
              <a:lnSpc>
                <a:spcPct val="90000"/>
              </a:lnSpc>
              <a:spcAft>
                <a:spcPts val="600"/>
              </a:spcAft>
              <a:buFont typeface="Arial" panose="020B0604020202020204" pitchFamily="34" charset="0"/>
              <a:buChar char="•"/>
            </a:pPr>
            <a:endParaRPr lang="en-US" sz="3400" b="1" dirty="0">
              <a:latin typeface="Arial Black" panose="020B0A04020102020204" pitchFamily="34" charset="0"/>
            </a:endParaRPr>
          </a:p>
          <a:p>
            <a:pPr marL="342900" indent="-342900">
              <a:lnSpc>
                <a:spcPct val="90000"/>
              </a:lnSpc>
              <a:spcAft>
                <a:spcPts val="600"/>
              </a:spcAft>
              <a:buFont typeface="Arial" panose="020B0604020202020204" pitchFamily="34" charset="0"/>
              <a:buChar char="•"/>
            </a:pPr>
            <a:r>
              <a:rPr lang="en-US" sz="3400" b="1" dirty="0">
                <a:latin typeface="Arial Black" panose="020B0A04020102020204" pitchFamily="34" charset="0"/>
              </a:rPr>
              <a:t>ANNUAL </a:t>
            </a:r>
            <a:r>
              <a:rPr lang="en-US" sz="3400" b="1">
                <a:latin typeface="Arial Black" panose="020B0A04020102020204" pitchFamily="34" charset="0"/>
              </a:rPr>
              <a:t>AWARDS                                          </a:t>
            </a:r>
            <a:r>
              <a:rPr lang="en-US" sz="3400" b="1" dirty="0">
                <a:latin typeface="Arial Black" panose="020B0A04020102020204" pitchFamily="34" charset="0"/>
              </a:rPr>
              <a:t>Judy Anderson</a:t>
            </a:r>
          </a:p>
          <a:p>
            <a:pPr marL="342900" indent="-342900">
              <a:lnSpc>
                <a:spcPct val="90000"/>
              </a:lnSpc>
              <a:spcAft>
                <a:spcPts val="600"/>
              </a:spcAft>
              <a:buFont typeface="Arial" panose="020B0604020202020204" pitchFamily="34" charset="0"/>
              <a:buChar char="•"/>
            </a:pPr>
            <a:endParaRPr lang="en-US" sz="3400" b="1" dirty="0">
              <a:latin typeface="Arial Black" panose="020B0A04020102020204" pitchFamily="34" charset="0"/>
            </a:endParaRPr>
          </a:p>
          <a:p>
            <a:pPr marL="342900" indent="-342900">
              <a:lnSpc>
                <a:spcPct val="90000"/>
              </a:lnSpc>
              <a:spcAft>
                <a:spcPts val="600"/>
              </a:spcAft>
              <a:buFont typeface="Arial" panose="020B0604020202020204" pitchFamily="34" charset="0"/>
              <a:buChar char="•"/>
            </a:pPr>
            <a:r>
              <a:rPr lang="en-US" sz="3400" b="1" dirty="0">
                <a:latin typeface="Arial Black" panose="020B0A04020102020204" pitchFamily="34" charset="0"/>
              </a:rPr>
              <a:t>ELECTION RESULTS                                      Frank </a:t>
            </a:r>
            <a:r>
              <a:rPr lang="en-US" sz="3400" b="1" dirty="0" err="1">
                <a:latin typeface="Arial Black" panose="020B0A04020102020204" pitchFamily="34" charset="0"/>
              </a:rPr>
              <a:t>Darr</a:t>
            </a:r>
            <a:endParaRPr lang="en-US" sz="3400" b="1" dirty="0">
              <a:latin typeface="Arial Black" panose="020B0A04020102020204" pitchFamily="34" charset="0"/>
            </a:endParaRPr>
          </a:p>
          <a:p>
            <a:pPr>
              <a:lnSpc>
                <a:spcPct val="90000"/>
              </a:lnSpc>
              <a:spcAft>
                <a:spcPts val="600"/>
              </a:spcAft>
            </a:pPr>
            <a:r>
              <a:rPr lang="en-US" sz="3400" b="1" dirty="0">
                <a:latin typeface="Arial Black" panose="020B0A04020102020204" pitchFamily="34" charset="0"/>
              </a:rPr>
              <a:t>             </a:t>
            </a:r>
          </a:p>
          <a:p>
            <a:pPr marL="342900" indent="-342900">
              <a:lnSpc>
                <a:spcPct val="90000"/>
              </a:lnSpc>
              <a:spcAft>
                <a:spcPts val="600"/>
              </a:spcAft>
              <a:buFont typeface="Arial" panose="020B0604020202020204" pitchFamily="34" charset="0"/>
              <a:buChar char="•"/>
            </a:pPr>
            <a:r>
              <a:rPr lang="en-US" sz="3400" b="1" dirty="0">
                <a:latin typeface="Arial Black" panose="020B0A04020102020204" pitchFamily="34" charset="0"/>
              </a:rPr>
              <a:t>ATTENDEE INPUT                                         Attendees</a:t>
            </a:r>
          </a:p>
          <a:p>
            <a:pPr indent="-228600">
              <a:lnSpc>
                <a:spcPct val="90000"/>
              </a:lnSpc>
              <a:spcAft>
                <a:spcPts val="600"/>
              </a:spcAft>
              <a:buFont typeface="Arial" panose="020B0604020202020204" pitchFamily="34" charset="0"/>
              <a:buChar char="•"/>
            </a:pPr>
            <a:endParaRPr lang="en-US" sz="3400" b="1" dirty="0">
              <a:latin typeface="Arial Black" panose="020B0A04020102020204" pitchFamily="34" charset="0"/>
            </a:endParaRPr>
          </a:p>
          <a:p>
            <a:pPr marL="342900" indent="-342900">
              <a:lnSpc>
                <a:spcPct val="90000"/>
              </a:lnSpc>
              <a:spcAft>
                <a:spcPts val="600"/>
              </a:spcAft>
              <a:buFont typeface="Arial" panose="020B0604020202020204" pitchFamily="34" charset="0"/>
              <a:buChar char="•"/>
            </a:pPr>
            <a:r>
              <a:rPr lang="en-US" sz="3400" b="1" dirty="0">
                <a:latin typeface="Arial Black" panose="020B0A04020102020204" pitchFamily="34" charset="0"/>
              </a:rPr>
              <a:t>ADJOURN MEETING                                      President  </a:t>
            </a:r>
          </a:p>
          <a:p>
            <a:pPr marL="342900" indent="-342900">
              <a:lnSpc>
                <a:spcPct val="90000"/>
              </a:lnSpc>
              <a:spcAft>
                <a:spcPts val="600"/>
              </a:spcAft>
              <a:buFont typeface="Arial" panose="020B0604020202020204" pitchFamily="34" charset="0"/>
              <a:buChar char="•"/>
            </a:pPr>
            <a:endParaRPr lang="en-US" sz="2300" b="1" dirty="0">
              <a:latin typeface="Arial Black" panose="020B0A04020102020204" pitchFamily="34" charset="0"/>
            </a:endParaRPr>
          </a:p>
          <a:p>
            <a:pPr marL="342900" indent="-342900">
              <a:lnSpc>
                <a:spcPct val="90000"/>
              </a:lnSpc>
              <a:spcAft>
                <a:spcPts val="600"/>
              </a:spcAft>
              <a:buFont typeface="Arial" panose="020B0604020202020204" pitchFamily="34" charset="0"/>
              <a:buChar char="•"/>
            </a:pPr>
            <a:endParaRPr lang="en-US" sz="1900" b="1" dirty="0">
              <a:latin typeface="Arial Black" panose="020B0A04020102020204" pitchFamily="34" charset="0"/>
            </a:endParaRPr>
          </a:p>
          <a:p>
            <a:pPr>
              <a:lnSpc>
                <a:spcPct val="90000"/>
              </a:lnSpc>
              <a:spcAft>
                <a:spcPts val="600"/>
              </a:spcAft>
            </a:pPr>
            <a:endParaRPr lang="en-US" sz="3200" b="1" dirty="0">
              <a:latin typeface="Arial Black" panose="020B0A04020102020204" pitchFamily="34" charset="0"/>
            </a:endParaRPr>
          </a:p>
          <a:p>
            <a:pPr>
              <a:lnSpc>
                <a:spcPct val="90000"/>
              </a:lnSpc>
              <a:spcAft>
                <a:spcPts val="600"/>
              </a:spcAft>
            </a:pPr>
            <a:r>
              <a:rPr lang="en-US" sz="3200" b="1" dirty="0">
                <a:latin typeface="Arial Black" panose="020B0A04020102020204" pitchFamily="34" charset="0"/>
              </a:rPr>
              <a:t>              RRP MEETINGS (Second Tuesdays, 7 pm, Zoom) </a:t>
            </a:r>
          </a:p>
          <a:p>
            <a:pPr>
              <a:lnSpc>
                <a:spcPct val="90000"/>
              </a:lnSpc>
              <a:spcAft>
                <a:spcPts val="600"/>
              </a:spcAft>
            </a:pPr>
            <a:endParaRPr lang="en-US" sz="1900" b="1" dirty="0">
              <a:latin typeface="Arial Black" panose="020B0A04020102020204" pitchFamily="34" charset="0"/>
            </a:endParaRPr>
          </a:p>
          <a:p>
            <a:pPr>
              <a:lnSpc>
                <a:spcPct val="90000"/>
              </a:lnSpc>
              <a:spcAft>
                <a:spcPts val="600"/>
              </a:spcAft>
            </a:pPr>
            <a:endParaRPr lang="en-US" sz="1900" b="1" dirty="0">
              <a:latin typeface="Arial Black" panose="020B0A04020102020204" pitchFamily="34" charset="0"/>
            </a:endParaRPr>
          </a:p>
          <a:p>
            <a:pPr>
              <a:lnSpc>
                <a:spcPct val="90000"/>
              </a:lnSpc>
              <a:spcAft>
                <a:spcPts val="600"/>
              </a:spcAft>
            </a:pPr>
            <a:r>
              <a:rPr lang="en-US" b="1" dirty="0">
                <a:latin typeface="Arial Black" panose="020B0A04020102020204" pitchFamily="34" charset="0"/>
              </a:rPr>
              <a:t>      </a:t>
            </a:r>
          </a:p>
        </p:txBody>
      </p:sp>
      <p:sp>
        <p:nvSpPr>
          <p:cNvPr id="2" name="TextBox 1">
            <a:extLst>
              <a:ext uri="{FF2B5EF4-FFF2-40B4-BE49-F238E27FC236}">
                <a16:creationId xmlns:a16="http://schemas.microsoft.com/office/drawing/2014/main" id="{A9BD77B2-8B62-483A-85E2-C65DFA72D354}"/>
              </a:ext>
            </a:extLst>
          </p:cNvPr>
          <p:cNvSpPr txBox="1"/>
          <p:nvPr/>
        </p:nvSpPr>
        <p:spPr>
          <a:xfrm>
            <a:off x="502157" y="3138264"/>
            <a:ext cx="2473399" cy="954107"/>
          </a:xfrm>
          <a:prstGeom prst="rect">
            <a:avLst/>
          </a:prstGeom>
          <a:noFill/>
        </p:spPr>
        <p:txBody>
          <a:bodyPr wrap="square" rtlCol="0">
            <a:spAutoFit/>
          </a:bodyPr>
          <a:lstStyle/>
          <a:p>
            <a:pPr algn="ctr"/>
            <a:r>
              <a:rPr lang="en-US" sz="3600" dirty="0">
                <a:solidFill>
                  <a:schemeClr val="bg1"/>
                </a:solidFill>
                <a:latin typeface="Arial Black" panose="020B0A04020102020204" pitchFamily="34" charset="0"/>
              </a:rPr>
              <a:t>AGENDA</a:t>
            </a:r>
          </a:p>
          <a:p>
            <a:pPr algn="ctr"/>
            <a:r>
              <a:rPr lang="en-US" sz="2000" dirty="0">
                <a:solidFill>
                  <a:schemeClr val="bg1"/>
                </a:solidFill>
                <a:latin typeface="Arial Black" panose="020B0A04020102020204" pitchFamily="34" charset="0"/>
              </a:rPr>
              <a:t>(Continued)</a:t>
            </a:r>
          </a:p>
        </p:txBody>
      </p:sp>
    </p:spTree>
    <p:extLst>
      <p:ext uri="{BB962C8B-B14F-4D97-AF65-F5344CB8AC3E}">
        <p14:creationId xmlns:p14="http://schemas.microsoft.com/office/powerpoint/2010/main" val="2867807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F535-769E-4BC7-8E93-9E46EE02AA27}"/>
              </a:ext>
            </a:extLst>
          </p:cNvPr>
          <p:cNvSpPr>
            <a:spLocks noGrp="1"/>
          </p:cNvSpPr>
          <p:nvPr>
            <p:ph type="title"/>
          </p:nvPr>
        </p:nvSpPr>
        <p:spPr>
          <a:xfrm>
            <a:off x="1653363" y="365760"/>
            <a:ext cx="9367203" cy="1188720"/>
          </a:xfrm>
        </p:spPr>
        <p:txBody>
          <a:bodyPr>
            <a:normAutofit/>
          </a:bodyPr>
          <a:lstStyle/>
          <a:p>
            <a:r>
              <a:rPr lang="en-US" sz="4100" b="1" dirty="0">
                <a:latin typeface="Helvetica Neue Medium"/>
              </a:rPr>
              <a:t>City Preservation Program Context:</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7C85511-05F9-449D-88F7-D414293173A8}"/>
              </a:ext>
            </a:extLst>
          </p:cNvPr>
          <p:cNvSpPr>
            <a:spLocks noGrp="1"/>
          </p:cNvSpPr>
          <p:nvPr>
            <p:ph idx="1"/>
          </p:nvPr>
        </p:nvSpPr>
        <p:spPr>
          <a:xfrm>
            <a:off x="1653362" y="2085836"/>
            <a:ext cx="9367204" cy="4041648"/>
          </a:xfrm>
        </p:spPr>
        <p:txBody>
          <a:bodyPr anchor="t">
            <a:normAutofit/>
          </a:bodyPr>
          <a:lstStyle/>
          <a:p>
            <a:r>
              <a:rPr lang="en-US" sz="2000" b="1" dirty="0">
                <a:latin typeface="Helvetica Neue Medium"/>
              </a:rPr>
              <a:t>Planning and Development Services Dept.</a:t>
            </a:r>
          </a:p>
          <a:p>
            <a:r>
              <a:rPr lang="en-US" sz="2000" b="1" dirty="0">
                <a:latin typeface="Helvetica Neue Medium"/>
              </a:rPr>
              <a:t>Part of long-range planning function</a:t>
            </a:r>
          </a:p>
          <a:p>
            <a:r>
              <a:rPr lang="en-US" sz="2000" b="1" dirty="0">
                <a:latin typeface="Helvetica Neue Medium"/>
              </a:rPr>
              <a:t>3 staff working on preservation (part-time)</a:t>
            </a:r>
          </a:p>
          <a:p>
            <a:r>
              <a:rPr lang="en-US" sz="2000" b="1" dirty="0">
                <a:latin typeface="Helvetica Neue Medium"/>
              </a:rPr>
              <a:t>Core functions are administrative: </a:t>
            </a:r>
          </a:p>
          <a:p>
            <a:pPr lvl="1"/>
            <a:r>
              <a:rPr lang="en-US" sz="2000" b="1" dirty="0">
                <a:latin typeface="Helvetica Neue Medium"/>
              </a:rPr>
              <a:t>Historic Preservation Commission (HPC)</a:t>
            </a:r>
          </a:p>
          <a:p>
            <a:pPr lvl="1"/>
            <a:r>
              <a:rPr lang="en-US" sz="2000" b="1" dirty="0">
                <a:latin typeface="Helvetica Neue Medium"/>
              </a:rPr>
              <a:t>Certificates of Appropriateness</a:t>
            </a:r>
          </a:p>
          <a:p>
            <a:pPr lvl="1"/>
            <a:r>
              <a:rPr lang="en-US" sz="2000" b="1" dirty="0">
                <a:latin typeface="Helvetica Neue Medium"/>
              </a:rPr>
              <a:t>Tax exemptions </a:t>
            </a:r>
          </a:p>
          <a:p>
            <a:pPr lvl="1"/>
            <a:r>
              <a:rPr lang="en-US" sz="2000" b="1" dirty="0">
                <a:latin typeface="Helvetica Neue Medium"/>
              </a:rPr>
              <a:t>Certified Local Government – completed 4-year review in 2021</a:t>
            </a:r>
          </a:p>
          <a:p>
            <a:r>
              <a:rPr lang="en-US" sz="2000" b="1" dirty="0">
                <a:latin typeface="Helvetica Neue Medium"/>
              </a:rPr>
              <a:t>Beyond core preservation functions:</a:t>
            </a:r>
          </a:p>
          <a:p>
            <a:pPr lvl="1"/>
            <a:r>
              <a:rPr lang="en-US" sz="2000" b="1" dirty="0">
                <a:latin typeface="Helvetica Neue Medium"/>
              </a:rPr>
              <a:t>Education and Awareness Plan (2009)</a:t>
            </a:r>
          </a:p>
          <a:p>
            <a:pPr lvl="1"/>
            <a:r>
              <a:rPr lang="en-US" sz="2000" b="1" dirty="0">
                <a:latin typeface="Helvetica Neue Medium"/>
              </a:rPr>
              <a:t>Creation of long-range planning group (2016)</a:t>
            </a:r>
          </a:p>
          <a:p>
            <a:pPr lvl="1"/>
            <a:endParaRPr lang="en-US" sz="2000" b="1" dirty="0">
              <a:latin typeface="Helvetica Neue Medium"/>
            </a:endParaRPr>
          </a:p>
          <a:p>
            <a:pPr lvl="1"/>
            <a:endParaRPr lang="en-US" sz="2000" dirty="0"/>
          </a:p>
          <a:p>
            <a:pPr lvl="1"/>
            <a:endParaRPr lang="en-US" sz="2000" dirty="0"/>
          </a:p>
          <a:p>
            <a:endParaRPr lang="en-US" sz="2000" dirty="0"/>
          </a:p>
        </p:txBody>
      </p:sp>
    </p:spTree>
    <p:extLst>
      <p:ext uri="{BB962C8B-B14F-4D97-AF65-F5344CB8AC3E}">
        <p14:creationId xmlns:p14="http://schemas.microsoft.com/office/powerpoint/2010/main" val="1776658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F535-769E-4BC7-8E93-9E46EE02AA27}"/>
              </a:ext>
            </a:extLst>
          </p:cNvPr>
          <p:cNvSpPr>
            <a:spLocks noGrp="1"/>
          </p:cNvSpPr>
          <p:nvPr>
            <p:ph type="title"/>
          </p:nvPr>
        </p:nvSpPr>
        <p:spPr>
          <a:xfrm>
            <a:off x="1653363" y="365760"/>
            <a:ext cx="9367203" cy="1188720"/>
          </a:xfrm>
        </p:spPr>
        <p:txBody>
          <a:bodyPr>
            <a:normAutofit/>
          </a:bodyPr>
          <a:lstStyle/>
          <a:p>
            <a:r>
              <a:rPr lang="en-US" b="1" dirty="0">
                <a:latin typeface="Helvetica Neue Medium"/>
              </a:rPr>
              <a:t>City Preservation Program:</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7C85511-05F9-449D-88F7-D414293173A8}"/>
              </a:ext>
            </a:extLst>
          </p:cNvPr>
          <p:cNvSpPr>
            <a:spLocks noGrp="1"/>
          </p:cNvSpPr>
          <p:nvPr>
            <p:ph idx="1"/>
          </p:nvPr>
        </p:nvSpPr>
        <p:spPr>
          <a:xfrm>
            <a:off x="1653363" y="2176272"/>
            <a:ext cx="9367204" cy="4041648"/>
          </a:xfrm>
        </p:spPr>
        <p:txBody>
          <a:bodyPr anchor="t">
            <a:normAutofit fontScale="92500" lnSpcReduction="10000"/>
          </a:bodyPr>
          <a:lstStyle/>
          <a:p>
            <a:pPr marL="0" indent="0">
              <a:spcBef>
                <a:spcPts val="600"/>
              </a:spcBef>
              <a:buNone/>
            </a:pPr>
            <a:r>
              <a:rPr lang="en-US" sz="2000" b="1" dirty="0">
                <a:latin typeface="Helvetica Neue Medium"/>
              </a:rPr>
              <a:t>Noted at last year’s presentation</a:t>
            </a:r>
          </a:p>
          <a:p>
            <a:pPr lvl="1">
              <a:spcBef>
                <a:spcPts val="600"/>
              </a:spcBef>
            </a:pPr>
            <a:r>
              <a:rPr lang="en-US" sz="2000" b="1" dirty="0">
                <a:latin typeface="Helvetica Neue Medium"/>
              </a:rPr>
              <a:t>Most of focus on architectural review and tax exemptions </a:t>
            </a:r>
          </a:p>
          <a:p>
            <a:pPr lvl="2">
              <a:spcBef>
                <a:spcPts val="600"/>
              </a:spcBef>
            </a:pPr>
            <a:r>
              <a:rPr lang="en-US" b="1" dirty="0">
                <a:latin typeface="Helvetica Neue Medium"/>
              </a:rPr>
              <a:t>17 Certificates of Appropriateness</a:t>
            </a:r>
          </a:p>
          <a:p>
            <a:pPr lvl="2">
              <a:spcBef>
                <a:spcPts val="600"/>
              </a:spcBef>
            </a:pPr>
            <a:r>
              <a:rPr lang="en-US" b="1" dirty="0">
                <a:latin typeface="Helvetica Neue Medium"/>
              </a:rPr>
              <a:t>50 tax exemption applications and inspections</a:t>
            </a:r>
          </a:p>
          <a:p>
            <a:pPr lvl="1">
              <a:spcBef>
                <a:spcPts val="600"/>
              </a:spcBef>
            </a:pPr>
            <a:r>
              <a:rPr lang="en-US" sz="2000" b="1" dirty="0">
                <a:latin typeface="Helvetica Neue Medium"/>
              </a:rPr>
              <a:t>Hiring long-range planner – hired Feb 2021</a:t>
            </a:r>
          </a:p>
          <a:p>
            <a:pPr lvl="1">
              <a:spcBef>
                <a:spcPts val="600"/>
              </a:spcBef>
            </a:pPr>
            <a:r>
              <a:rPr lang="en-US" sz="2000" b="1" dirty="0">
                <a:latin typeface="Helvetica Neue Medium"/>
              </a:rPr>
              <a:t>Revised preservation portion of PDS website</a:t>
            </a:r>
          </a:p>
          <a:p>
            <a:pPr lvl="1">
              <a:spcBef>
                <a:spcPts val="600"/>
              </a:spcBef>
            </a:pPr>
            <a:r>
              <a:rPr lang="en-US" sz="2000" b="1" dirty="0">
                <a:latin typeface="Helvetica Neue Medium"/>
              </a:rPr>
              <a:t>Complete local landmark installation project; relocation markers</a:t>
            </a:r>
          </a:p>
          <a:p>
            <a:pPr lvl="2">
              <a:spcBef>
                <a:spcPts val="600"/>
              </a:spcBef>
            </a:pPr>
            <a:r>
              <a:rPr lang="en-US" b="1" dirty="0">
                <a:latin typeface="Helvetica Neue Medium"/>
              </a:rPr>
              <a:t>Telephone exchange relocation marker </a:t>
            </a:r>
          </a:p>
          <a:p>
            <a:pPr lvl="2">
              <a:spcBef>
                <a:spcPts val="600"/>
              </a:spcBef>
            </a:pPr>
            <a:r>
              <a:rPr lang="en-US" b="1" dirty="0">
                <a:latin typeface="Helvetica Neue Medium"/>
              </a:rPr>
              <a:t>15 marker installs (total 37 of 48) </a:t>
            </a:r>
          </a:p>
          <a:p>
            <a:pPr lvl="1">
              <a:spcBef>
                <a:spcPts val="600"/>
              </a:spcBef>
            </a:pPr>
            <a:r>
              <a:rPr lang="en-US" sz="2000" b="1" dirty="0">
                <a:latin typeface="Helvetica Neue Medium"/>
              </a:rPr>
              <a:t>National Preservation Month (May) social media prep</a:t>
            </a:r>
          </a:p>
          <a:p>
            <a:pPr lvl="2">
              <a:spcBef>
                <a:spcPts val="600"/>
              </a:spcBef>
            </a:pPr>
            <a:r>
              <a:rPr lang="en-US" b="1" dirty="0">
                <a:latin typeface="Helvetica Neue Medium"/>
              </a:rPr>
              <a:t>8 social media posts about history/preservation</a:t>
            </a:r>
          </a:p>
          <a:p>
            <a:pPr lvl="1">
              <a:spcBef>
                <a:spcPts val="600"/>
              </a:spcBef>
            </a:pPr>
            <a:r>
              <a:rPr lang="en-US" sz="2000" b="1" dirty="0">
                <a:latin typeface="Helvetica Neue Medium"/>
              </a:rPr>
              <a:t>Local Legends 2021 – awarded Nov. 2021</a:t>
            </a:r>
          </a:p>
          <a:p>
            <a:pPr lvl="1">
              <a:spcBef>
                <a:spcPts val="600"/>
              </a:spcBef>
            </a:pPr>
            <a:r>
              <a:rPr lang="en-US" sz="2000" b="1" dirty="0">
                <a:latin typeface="Helvetica Neue Medium"/>
              </a:rPr>
              <a:t>Annual updates to Council for Round Rock 2030</a:t>
            </a:r>
          </a:p>
          <a:p>
            <a:pPr lvl="1"/>
            <a:endParaRPr lang="en-US" sz="1700" dirty="0"/>
          </a:p>
          <a:p>
            <a:pPr lvl="1"/>
            <a:endParaRPr lang="en-US" sz="1700" dirty="0"/>
          </a:p>
          <a:p>
            <a:endParaRPr lang="en-US" sz="1700" dirty="0"/>
          </a:p>
        </p:txBody>
      </p:sp>
    </p:spTree>
    <p:extLst>
      <p:ext uri="{BB962C8B-B14F-4D97-AF65-F5344CB8AC3E}">
        <p14:creationId xmlns:p14="http://schemas.microsoft.com/office/powerpoint/2010/main" val="3728417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F535-769E-4BC7-8E93-9E46EE02AA27}"/>
              </a:ext>
            </a:extLst>
          </p:cNvPr>
          <p:cNvSpPr>
            <a:spLocks noGrp="1"/>
          </p:cNvSpPr>
          <p:nvPr>
            <p:ph type="title"/>
          </p:nvPr>
        </p:nvSpPr>
        <p:spPr>
          <a:xfrm>
            <a:off x="1653363" y="365760"/>
            <a:ext cx="9367203" cy="1188720"/>
          </a:xfrm>
        </p:spPr>
        <p:txBody>
          <a:bodyPr>
            <a:normAutofit/>
          </a:bodyPr>
          <a:lstStyle/>
          <a:p>
            <a:r>
              <a:rPr lang="en-US" b="1" dirty="0">
                <a:latin typeface="Helvetica Neue Medium"/>
              </a:rPr>
              <a:t>City Preservation Program:</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7C85511-05F9-449D-88F7-D414293173A8}"/>
              </a:ext>
            </a:extLst>
          </p:cNvPr>
          <p:cNvSpPr>
            <a:spLocks noGrp="1"/>
          </p:cNvSpPr>
          <p:nvPr>
            <p:ph idx="1"/>
          </p:nvPr>
        </p:nvSpPr>
        <p:spPr>
          <a:xfrm>
            <a:off x="1653363" y="2176272"/>
            <a:ext cx="9367204" cy="4041648"/>
          </a:xfrm>
        </p:spPr>
        <p:txBody>
          <a:bodyPr anchor="t">
            <a:normAutofit/>
          </a:bodyPr>
          <a:lstStyle/>
          <a:p>
            <a:pPr marL="0" indent="0">
              <a:spcBef>
                <a:spcPts val="600"/>
              </a:spcBef>
              <a:buNone/>
            </a:pPr>
            <a:r>
              <a:rPr lang="en-US" b="1" dirty="0">
                <a:latin typeface="Helvetica Neue Medium"/>
              </a:rPr>
              <a:t>Other notable items:</a:t>
            </a:r>
          </a:p>
          <a:p>
            <a:pPr marL="0" indent="0">
              <a:spcBef>
                <a:spcPts val="600"/>
              </a:spcBef>
              <a:buNone/>
            </a:pPr>
            <a:endParaRPr lang="en-US" b="1" dirty="0">
              <a:latin typeface="Helvetica Neue Medium"/>
            </a:endParaRPr>
          </a:p>
          <a:p>
            <a:pPr lvl="1">
              <a:spcBef>
                <a:spcPts val="600"/>
              </a:spcBef>
            </a:pPr>
            <a:r>
              <a:rPr lang="en-US" sz="2800" b="1" dirty="0">
                <a:latin typeface="Helvetica Neue Medium"/>
              </a:rPr>
              <a:t>Texas Historical Commission’s 4-year CLG review (maintains CLG status)</a:t>
            </a:r>
          </a:p>
          <a:p>
            <a:pPr marL="457200" lvl="1" indent="0">
              <a:spcBef>
                <a:spcPts val="600"/>
              </a:spcBef>
              <a:buNone/>
            </a:pPr>
            <a:endParaRPr lang="en-US" sz="2800" b="1" dirty="0">
              <a:latin typeface="Helvetica Neue Medium"/>
            </a:endParaRPr>
          </a:p>
          <a:p>
            <a:pPr lvl="1">
              <a:spcBef>
                <a:spcPts val="600"/>
              </a:spcBef>
            </a:pPr>
            <a:r>
              <a:rPr lang="en-US" sz="2800" b="1" dirty="0">
                <a:latin typeface="Helvetica Neue Medium"/>
              </a:rPr>
              <a:t>Created walking tour brochure (with RRP/HPC)</a:t>
            </a:r>
          </a:p>
          <a:p>
            <a:pPr marL="457200" lvl="1" indent="0">
              <a:spcBef>
                <a:spcPts val="600"/>
              </a:spcBef>
              <a:buNone/>
            </a:pPr>
            <a:endParaRPr lang="en-US" sz="2800" b="1" dirty="0">
              <a:latin typeface="Helvetica Neue Medium"/>
            </a:endParaRPr>
          </a:p>
          <a:p>
            <a:pPr lvl="1">
              <a:spcBef>
                <a:spcPts val="600"/>
              </a:spcBef>
            </a:pPr>
            <a:r>
              <a:rPr lang="en-US" sz="2800" b="1" dirty="0">
                <a:latin typeface="Helvetica Neue Medium"/>
              </a:rPr>
              <a:t>Combining 1992 and 2010 historic resource survey data to prepare for update</a:t>
            </a:r>
          </a:p>
          <a:p>
            <a:pPr lvl="1">
              <a:spcBef>
                <a:spcPts val="600"/>
              </a:spcBef>
            </a:pPr>
            <a:endParaRPr lang="en-US" dirty="0"/>
          </a:p>
          <a:p>
            <a:pPr lvl="1"/>
            <a:endParaRPr lang="en-US" dirty="0"/>
          </a:p>
          <a:p>
            <a:endParaRPr lang="en-US" sz="2400" dirty="0"/>
          </a:p>
        </p:txBody>
      </p:sp>
    </p:spTree>
    <p:extLst>
      <p:ext uri="{BB962C8B-B14F-4D97-AF65-F5344CB8AC3E}">
        <p14:creationId xmlns:p14="http://schemas.microsoft.com/office/powerpoint/2010/main" val="1550684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0030" y="612742"/>
            <a:ext cx="6651941" cy="3327662"/>
          </a:xfrm>
          <a:prstGeom prst="rect">
            <a:avLst/>
          </a:prstGeom>
        </p:spPr>
      </p:pic>
      <p:sp>
        <p:nvSpPr>
          <p:cNvPr id="4" name="Rectangle 3"/>
          <p:cNvSpPr/>
          <p:nvPr/>
        </p:nvSpPr>
        <p:spPr>
          <a:xfrm>
            <a:off x="0" y="4713402"/>
            <a:ext cx="12192000" cy="2144599"/>
          </a:xfrm>
          <a:prstGeom prst="rect">
            <a:avLst/>
          </a:prstGeom>
          <a:solidFill>
            <a:srgbClr val="1F28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2875"/>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6914" y="4916318"/>
            <a:ext cx="7458173" cy="16454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23" y="145968"/>
            <a:ext cx="1891252" cy="1103230"/>
          </a:xfrm>
          <a:prstGeom prst="rect">
            <a:avLst/>
          </a:prstGeom>
        </p:spPr>
      </p:pic>
    </p:spTree>
    <p:extLst>
      <p:ext uri="{BB962C8B-B14F-4D97-AF65-F5344CB8AC3E}">
        <p14:creationId xmlns:p14="http://schemas.microsoft.com/office/powerpoint/2010/main" val="3337071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30"/>
          <p:cNvSpPr>
            <a:spLocks noGrp="1"/>
          </p:cNvSpPr>
          <p:nvPr>
            <p:ph type="body" idx="1"/>
          </p:nvPr>
        </p:nvSpPr>
        <p:spPr>
          <a:xfrm>
            <a:off x="413711" y="1223713"/>
            <a:ext cx="10575290" cy="4515258"/>
          </a:xfrm>
          <a:prstGeom prst="rect">
            <a:avLst/>
          </a:prstGeom>
        </p:spPr>
        <p:txBody>
          <a:bodyPr>
            <a:normAutofit fontScale="77500" lnSpcReduction="20000"/>
          </a:bodyPr>
          <a:lstStyle/>
          <a:p>
            <a:pPr defTabSz="457200">
              <a:lnSpc>
                <a:spcPct val="100000"/>
              </a:lnSpc>
              <a:spcBef>
                <a:spcPts val="500"/>
              </a:spcBef>
            </a:pPr>
            <a:r>
              <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rPr>
              <a:t>10-year plan adopted in June 2020; web version at roundrock2030.com</a:t>
            </a:r>
            <a:br>
              <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rPr>
            </a:br>
            <a:endPar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endParaRPr>
          </a:p>
          <a:p>
            <a:pPr defTabSz="457200">
              <a:lnSpc>
                <a:spcPct val="100000"/>
              </a:lnSpc>
              <a:spcBef>
                <a:spcPts val="500"/>
              </a:spcBef>
            </a:pPr>
            <a:endPar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endParaRPr>
          </a:p>
          <a:p>
            <a:pPr defTabSz="457200">
              <a:lnSpc>
                <a:spcPct val="100000"/>
              </a:lnSpc>
              <a:spcBef>
                <a:spcPts val="500"/>
              </a:spcBef>
            </a:pPr>
            <a:r>
              <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rPr>
              <a:t>A comprehensive plan that guides implementation impacting land use</a:t>
            </a:r>
          </a:p>
          <a:p>
            <a:pPr lvl="1" defTabSz="457200">
              <a:lnSpc>
                <a:spcPct val="100000"/>
              </a:lnSpc>
            </a:pPr>
            <a:r>
              <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rPr>
              <a:t>Includes a vision for Round Rock in 2030</a:t>
            </a:r>
          </a:p>
          <a:p>
            <a:pPr lvl="1" defTabSz="457200">
              <a:lnSpc>
                <a:spcPct val="100000"/>
              </a:lnSpc>
            </a:pPr>
            <a:r>
              <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rPr>
              <a:t>Includes 12 policies with associated implementation strategies, including one on historic preservation</a:t>
            </a:r>
          </a:p>
          <a:p>
            <a:pPr lvl="1" defTabSz="457200">
              <a:lnSpc>
                <a:spcPct val="100000"/>
              </a:lnSpc>
            </a:pPr>
            <a:r>
              <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rPr>
              <a:t>Includes the 10-year Historic Preservation Plan</a:t>
            </a:r>
          </a:p>
          <a:p>
            <a:pPr marL="457200" lvl="1" indent="0" defTabSz="457200">
              <a:lnSpc>
                <a:spcPct val="100000"/>
              </a:lnSpc>
              <a:buNone/>
            </a:pPr>
            <a:br>
              <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rPr>
            </a:br>
            <a:endPar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endParaRPr>
          </a:p>
          <a:p>
            <a:pPr defTabSz="457200">
              <a:lnSpc>
                <a:spcPct val="100000"/>
              </a:lnSpc>
              <a:spcBef>
                <a:spcPts val="500"/>
              </a:spcBef>
            </a:pPr>
            <a:r>
              <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rPr>
              <a:t>Annual Report 2020-2021 is an update on implementation progress</a:t>
            </a:r>
          </a:p>
          <a:p>
            <a:pPr lvl="1" defTabSz="457200">
              <a:lnSpc>
                <a:spcPct val="100000"/>
              </a:lnSpc>
            </a:pPr>
            <a:r>
              <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rPr>
              <a:t>New data</a:t>
            </a:r>
          </a:p>
          <a:p>
            <a:pPr lvl="1" defTabSz="457200">
              <a:lnSpc>
                <a:spcPct val="100000"/>
              </a:lnSpc>
            </a:pPr>
            <a:r>
              <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rPr>
              <a:t>Implementation highlights by policy</a:t>
            </a:r>
          </a:p>
          <a:p>
            <a:pPr lvl="1" defTabSz="457200">
              <a:lnSpc>
                <a:spcPct val="100000"/>
              </a:lnSpc>
            </a:pPr>
            <a:r>
              <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rPr>
              <a:t>Tie-ins with City Council Adopted Strategic Plan where appropriate </a:t>
            </a:r>
          </a:p>
          <a:p>
            <a:pPr lvl="1" defTabSz="457200">
              <a:lnSpc>
                <a:spcPct val="100000"/>
              </a:lnSpc>
            </a:pPr>
            <a:r>
              <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rPr>
              <a:t>Overall summary at end of the report</a:t>
            </a:r>
          </a:p>
        </p:txBody>
      </p:sp>
      <p:sp>
        <p:nvSpPr>
          <p:cNvPr id="7" name="Shape 129"/>
          <p:cNvSpPr>
            <a:spLocks noGrp="1"/>
          </p:cNvSpPr>
          <p:nvPr>
            <p:ph type="title"/>
          </p:nvPr>
        </p:nvSpPr>
        <p:spPr>
          <a:xfrm>
            <a:off x="314990" y="157746"/>
            <a:ext cx="8229241" cy="1143000"/>
          </a:xfrm>
          <a:prstGeom prst="rect">
            <a:avLst/>
          </a:prstGeom>
        </p:spPr>
        <p:txBody>
          <a:bodyPr>
            <a:normAutofit/>
          </a:bodyPr>
          <a:lstStyle>
            <a:lvl1pPr>
              <a:defRPr>
                <a:solidFill>
                  <a:srgbClr val="024583"/>
                </a:solidFill>
                <a:latin typeface="Helvetica Neue Medium"/>
                <a:ea typeface="Helvetica Neue Medium"/>
                <a:cs typeface="Helvetica Neue Medium"/>
                <a:sym typeface="Helvetica Neue Medium"/>
              </a:defRPr>
            </a:lvl1pPr>
          </a:lstStyle>
          <a:p>
            <a:r>
              <a:rPr lang="en-US" sz="4800" b="1" dirty="0">
                <a:solidFill>
                  <a:srgbClr val="E71E25"/>
                </a:solidFill>
                <a:latin typeface="Brandon Grotesque Bold" panose="020B0803020203060202" pitchFamily="34" charset="0"/>
              </a:rPr>
              <a:t>About Round Rock 2030</a:t>
            </a:r>
          </a:p>
        </p:txBody>
      </p:sp>
      <p:sp>
        <p:nvSpPr>
          <p:cNvPr id="8" name="Rectangle 7"/>
          <p:cNvSpPr/>
          <p:nvPr/>
        </p:nvSpPr>
        <p:spPr>
          <a:xfrm>
            <a:off x="0" y="5976593"/>
            <a:ext cx="12192000" cy="881407"/>
          </a:xfrm>
          <a:prstGeom prst="rect">
            <a:avLst/>
          </a:prstGeom>
          <a:solidFill>
            <a:srgbClr val="1F28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7268065" y="6060149"/>
            <a:ext cx="4774085" cy="64042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5852" y="318335"/>
            <a:ext cx="2106299" cy="821822"/>
          </a:xfrm>
          <a:prstGeom prst="rect">
            <a:avLst/>
          </a:prstGeom>
        </p:spPr>
      </p:pic>
    </p:spTree>
    <p:extLst>
      <p:ext uri="{BB962C8B-B14F-4D97-AF65-F5344CB8AC3E}">
        <p14:creationId xmlns:p14="http://schemas.microsoft.com/office/powerpoint/2010/main" val="2790154915"/>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30"/>
          <p:cNvSpPr>
            <a:spLocks noGrp="1"/>
          </p:cNvSpPr>
          <p:nvPr>
            <p:ph type="body" idx="1"/>
          </p:nvPr>
        </p:nvSpPr>
        <p:spPr>
          <a:xfrm>
            <a:off x="413710" y="1300746"/>
            <a:ext cx="6063290" cy="4370892"/>
          </a:xfrm>
          <a:prstGeom prst="rect">
            <a:avLst/>
          </a:prstGeom>
        </p:spPr>
        <p:txBody>
          <a:bodyPr>
            <a:normAutofit fontScale="92500"/>
          </a:bodyPr>
          <a:lstStyle/>
          <a:p>
            <a:pPr defTabSz="457200">
              <a:lnSpc>
                <a:spcPct val="100000"/>
              </a:lnSpc>
              <a:spcBef>
                <a:spcPts val="500"/>
              </a:spcBef>
            </a:pPr>
            <a:r>
              <a:rPr lang="en-US" dirty="0">
                <a:solidFill>
                  <a:srgbClr val="1F2875"/>
                </a:solidFill>
                <a:latin typeface="Open Sans" panose="020B0606030504020204" pitchFamily="34" charset="0"/>
                <a:ea typeface="Open Sans" panose="020B0606030504020204" pitchFamily="34" charset="0"/>
                <a:cs typeface="Open Sans" panose="020B0606030504020204" pitchFamily="34" charset="0"/>
              </a:rPr>
              <a:t>The American Planning Association (APA) Texas Chapter selected </a:t>
            </a:r>
            <a:r>
              <a:rPr lang="en-US" i="1" dirty="0">
                <a:solidFill>
                  <a:srgbClr val="1F2875"/>
                </a:solidFill>
                <a:latin typeface="Open Sans" panose="020B0606030504020204" pitchFamily="34" charset="0"/>
                <a:ea typeface="Open Sans" panose="020B0606030504020204" pitchFamily="34" charset="0"/>
                <a:cs typeface="Open Sans" panose="020B0606030504020204" pitchFamily="34" charset="0"/>
              </a:rPr>
              <a:t>Round Rock 2030 </a:t>
            </a:r>
            <a:r>
              <a:rPr lang="en-US" dirty="0">
                <a:solidFill>
                  <a:srgbClr val="1F2875"/>
                </a:solidFill>
                <a:latin typeface="Open Sans" panose="020B0606030504020204" pitchFamily="34" charset="0"/>
                <a:ea typeface="Open Sans" panose="020B0606030504020204" pitchFamily="34" charset="0"/>
                <a:cs typeface="Open Sans" panose="020B0606030504020204" pitchFamily="34" charset="0"/>
              </a:rPr>
              <a:t>for the state </a:t>
            </a:r>
            <a:r>
              <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rPr>
              <a:t>Comprehensive Planning Award</a:t>
            </a:r>
            <a:r>
              <a:rPr lang="en-US" dirty="0">
                <a:solidFill>
                  <a:srgbClr val="1F2875"/>
                </a:solidFill>
                <a:latin typeface="Open Sans" panose="020B0606030504020204" pitchFamily="34" charset="0"/>
                <a:ea typeface="Open Sans" panose="020B0606030504020204" pitchFamily="34" charset="0"/>
                <a:cs typeface="Open Sans" panose="020B0606030504020204" pitchFamily="34" charset="0"/>
              </a:rPr>
              <a:t>.</a:t>
            </a:r>
            <a:br>
              <a:rPr lang="en-US" dirty="0">
                <a:solidFill>
                  <a:srgbClr val="1F2875"/>
                </a:solidFill>
                <a:latin typeface="Open Sans" panose="020B0606030504020204" pitchFamily="34" charset="0"/>
                <a:ea typeface="Open Sans" panose="020B0606030504020204" pitchFamily="34" charset="0"/>
                <a:cs typeface="Open Sans" panose="020B0606030504020204" pitchFamily="34" charset="0"/>
              </a:rPr>
            </a:br>
            <a:endParaRPr lang="en-US" dirty="0">
              <a:solidFill>
                <a:srgbClr val="1F2875"/>
              </a:solidFill>
              <a:latin typeface="Open Sans" panose="020B0606030504020204" pitchFamily="34" charset="0"/>
              <a:ea typeface="Open Sans" panose="020B0606030504020204" pitchFamily="34" charset="0"/>
              <a:cs typeface="Open Sans" panose="020B0606030504020204" pitchFamily="34" charset="0"/>
            </a:endParaRPr>
          </a:p>
          <a:p>
            <a:pPr defTabSz="457200">
              <a:lnSpc>
                <a:spcPct val="100000"/>
              </a:lnSpc>
              <a:spcBef>
                <a:spcPts val="500"/>
              </a:spcBef>
            </a:pPr>
            <a:r>
              <a:rPr lang="en-US" dirty="0">
                <a:solidFill>
                  <a:srgbClr val="1F2875"/>
                </a:solidFill>
                <a:latin typeface="Open Sans" panose="020B0606030504020204" pitchFamily="34" charset="0"/>
                <a:ea typeface="Open Sans" panose="020B0606030504020204" pitchFamily="34" charset="0"/>
                <a:cs typeface="Open Sans" panose="020B0606030504020204" pitchFamily="34" charset="0"/>
              </a:rPr>
              <a:t>The awards jury was extremely impressed with </a:t>
            </a:r>
            <a:r>
              <a:rPr lang="en-US" i="1" dirty="0">
                <a:solidFill>
                  <a:srgbClr val="1F2875"/>
                </a:solidFill>
                <a:latin typeface="Open Sans" panose="020B0606030504020204" pitchFamily="34" charset="0"/>
                <a:ea typeface="Open Sans" panose="020B0606030504020204" pitchFamily="34" charset="0"/>
                <a:cs typeface="Open Sans" panose="020B0606030504020204" pitchFamily="34" charset="0"/>
              </a:rPr>
              <a:t>Round Rock 2030 </a:t>
            </a:r>
            <a:r>
              <a:rPr lang="en-US" dirty="0">
                <a:solidFill>
                  <a:srgbClr val="1F2875"/>
                </a:solidFill>
                <a:latin typeface="Open Sans" panose="020B0606030504020204" pitchFamily="34" charset="0"/>
                <a:ea typeface="Open Sans" panose="020B0606030504020204" pitchFamily="34" charset="0"/>
                <a:cs typeface="Open Sans" panose="020B0606030504020204" pitchFamily="34" charset="0"/>
              </a:rPr>
              <a:t>and felt that effort should be further rewarded by selecting Round Rock as </a:t>
            </a:r>
            <a:r>
              <a:rPr lang="en-US" b="1" dirty="0">
                <a:solidFill>
                  <a:srgbClr val="1F2875"/>
                </a:solidFill>
                <a:latin typeface="Open Sans" panose="020B0606030504020204" pitchFamily="34" charset="0"/>
                <a:ea typeface="Open Sans" panose="020B0606030504020204" pitchFamily="34" charset="0"/>
                <a:cs typeface="Open Sans" panose="020B0606030504020204" pitchFamily="34" charset="0"/>
              </a:rPr>
              <a:t>Community of the Year</a:t>
            </a:r>
            <a:r>
              <a:rPr lang="en-US" dirty="0">
                <a:solidFill>
                  <a:srgbClr val="1F2875"/>
                </a:solidFill>
                <a:latin typeface="Open Sans" panose="020B0606030504020204" pitchFamily="34" charset="0"/>
                <a:ea typeface="Open Sans" panose="020B0606030504020204" pitchFamily="34" charset="0"/>
                <a:cs typeface="Open Sans" panose="020B0606030504020204" pitchFamily="34" charset="0"/>
              </a:rPr>
              <a:t>.</a:t>
            </a:r>
          </a:p>
          <a:p>
            <a:pPr marL="0" indent="0" defTabSz="457200">
              <a:lnSpc>
                <a:spcPct val="100000"/>
              </a:lnSpc>
              <a:spcBef>
                <a:spcPts val="500"/>
              </a:spcBef>
              <a:buNone/>
            </a:pPr>
            <a:endParaRPr lang="en-US" dirty="0">
              <a:solidFill>
                <a:srgbClr val="1F287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hape 129"/>
          <p:cNvSpPr>
            <a:spLocks noGrp="1"/>
          </p:cNvSpPr>
          <p:nvPr>
            <p:ph type="title"/>
          </p:nvPr>
        </p:nvSpPr>
        <p:spPr>
          <a:xfrm>
            <a:off x="314990" y="157746"/>
            <a:ext cx="8229241" cy="1143000"/>
          </a:xfrm>
          <a:prstGeom prst="rect">
            <a:avLst/>
          </a:prstGeom>
        </p:spPr>
        <p:txBody>
          <a:bodyPr>
            <a:normAutofit/>
          </a:bodyPr>
          <a:lstStyle>
            <a:lvl1pPr>
              <a:defRPr>
                <a:solidFill>
                  <a:srgbClr val="024583"/>
                </a:solidFill>
                <a:latin typeface="Helvetica Neue Medium"/>
                <a:ea typeface="Helvetica Neue Medium"/>
                <a:cs typeface="Helvetica Neue Medium"/>
                <a:sym typeface="Helvetica Neue Medium"/>
              </a:defRPr>
            </a:lvl1pPr>
          </a:lstStyle>
          <a:p>
            <a:r>
              <a:rPr lang="en-US" sz="4800" b="1" dirty="0">
                <a:solidFill>
                  <a:srgbClr val="E71E25"/>
                </a:solidFill>
                <a:latin typeface="Brandon Grotesque Bold" panose="020B0803020203060202" pitchFamily="34" charset="0"/>
              </a:rPr>
              <a:t>Plan Awards</a:t>
            </a:r>
          </a:p>
        </p:txBody>
      </p:sp>
      <p:sp>
        <p:nvSpPr>
          <p:cNvPr id="8" name="Rectangle 7"/>
          <p:cNvSpPr/>
          <p:nvPr/>
        </p:nvSpPr>
        <p:spPr>
          <a:xfrm>
            <a:off x="0" y="5976593"/>
            <a:ext cx="12192000" cy="881407"/>
          </a:xfrm>
          <a:prstGeom prst="rect">
            <a:avLst/>
          </a:prstGeom>
          <a:solidFill>
            <a:srgbClr val="1F28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7268065" y="6060149"/>
            <a:ext cx="4774085" cy="64042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5852" y="318335"/>
            <a:ext cx="2106299" cy="821822"/>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062E7CBB-F808-411B-9575-6A076078E0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0350" y="1464644"/>
            <a:ext cx="5337147" cy="4043095"/>
          </a:xfrm>
          <a:prstGeom prst="rect">
            <a:avLst/>
          </a:prstGeom>
        </p:spPr>
      </p:pic>
    </p:spTree>
    <p:extLst>
      <p:ext uri="{BB962C8B-B14F-4D97-AF65-F5344CB8AC3E}">
        <p14:creationId xmlns:p14="http://schemas.microsoft.com/office/powerpoint/2010/main" val="3160051829"/>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30"/>
          <p:cNvSpPr>
            <a:spLocks noGrp="1"/>
          </p:cNvSpPr>
          <p:nvPr>
            <p:ph type="body" idx="1"/>
          </p:nvPr>
        </p:nvSpPr>
        <p:spPr>
          <a:xfrm>
            <a:off x="1019840" y="1803743"/>
            <a:ext cx="10575290" cy="3842838"/>
          </a:xfrm>
          <a:prstGeom prst="rect">
            <a:avLst/>
          </a:prstGeom>
        </p:spPr>
        <p:txBody>
          <a:bodyPr>
            <a:normAutofit/>
          </a:bodyPr>
          <a:lstStyle/>
          <a:p>
            <a:pPr marL="0" indent="0" algn="ctr" defTabSz="457200">
              <a:lnSpc>
                <a:spcPct val="100000"/>
              </a:lnSpc>
              <a:spcBef>
                <a:spcPts val="500"/>
              </a:spcBef>
              <a:buNone/>
            </a:pPr>
            <a:r>
              <a:rPr lang="en-US" sz="3600" b="1" dirty="0">
                <a:solidFill>
                  <a:srgbClr val="1F2875"/>
                </a:solidFill>
                <a:latin typeface="Open Sans" panose="020B0606030504020204" pitchFamily="34" charset="0"/>
                <a:ea typeface="Open Sans" panose="020B0606030504020204" pitchFamily="34" charset="0"/>
                <a:cs typeface="Open Sans" panose="020B0606030504020204" pitchFamily="34" charset="0"/>
              </a:rPr>
              <a:t>Round Rock is a safe, desirable, </a:t>
            </a:r>
            <a:br>
              <a:rPr lang="en-US" sz="3600" b="1" dirty="0">
                <a:solidFill>
                  <a:srgbClr val="1F2875"/>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1F2875"/>
                </a:solidFill>
                <a:latin typeface="Open Sans" panose="020B0606030504020204" pitchFamily="34" charset="0"/>
                <a:ea typeface="Open Sans" panose="020B0606030504020204" pitchFamily="34" charset="0"/>
                <a:cs typeface="Open Sans" panose="020B0606030504020204" pitchFamily="34" charset="0"/>
              </a:rPr>
              <a:t>family-oriented community that balances progress and prosperity with its history, </a:t>
            </a:r>
            <a:br>
              <a:rPr lang="en-US" sz="3600" b="1" dirty="0">
                <a:solidFill>
                  <a:srgbClr val="1F2875"/>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1F2875"/>
                </a:solidFill>
                <a:latin typeface="Open Sans" panose="020B0606030504020204" pitchFamily="34" charset="0"/>
                <a:ea typeface="Open Sans" panose="020B0606030504020204" pitchFamily="34" charset="0"/>
                <a:cs typeface="Open Sans" panose="020B0606030504020204" pitchFamily="34" charset="0"/>
              </a:rPr>
              <a:t>by prioritizing quality of life, mobility, economic development and thoughtful land use planning.</a:t>
            </a:r>
          </a:p>
          <a:p>
            <a:pPr marL="0" indent="0" defTabSz="457200">
              <a:lnSpc>
                <a:spcPct val="100000"/>
              </a:lnSpc>
              <a:spcBef>
                <a:spcPts val="500"/>
              </a:spcBef>
              <a:buNone/>
            </a:pPr>
            <a:endParaRPr lang="en-US" dirty="0">
              <a:solidFill>
                <a:srgbClr val="1F287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Shape 129"/>
          <p:cNvSpPr>
            <a:spLocks noGrp="1"/>
          </p:cNvSpPr>
          <p:nvPr>
            <p:ph type="title"/>
          </p:nvPr>
        </p:nvSpPr>
        <p:spPr>
          <a:xfrm>
            <a:off x="314990" y="327169"/>
            <a:ext cx="8229241" cy="1143000"/>
          </a:xfrm>
          <a:prstGeom prst="rect">
            <a:avLst/>
          </a:prstGeom>
        </p:spPr>
        <p:txBody>
          <a:bodyPr>
            <a:normAutofit/>
          </a:bodyPr>
          <a:lstStyle>
            <a:lvl1pPr>
              <a:defRPr>
                <a:solidFill>
                  <a:srgbClr val="024583"/>
                </a:solidFill>
                <a:latin typeface="Helvetica Neue Medium"/>
                <a:ea typeface="Helvetica Neue Medium"/>
                <a:cs typeface="Helvetica Neue Medium"/>
                <a:sym typeface="Helvetica Neue Medium"/>
              </a:defRPr>
            </a:lvl1pPr>
          </a:lstStyle>
          <a:p>
            <a:r>
              <a:rPr lang="en-US" sz="4800" b="1" dirty="0">
                <a:solidFill>
                  <a:srgbClr val="E71E25"/>
                </a:solidFill>
                <a:latin typeface="Brandon Grotesque Bold" panose="020B0803020203060202" pitchFamily="34" charset="0"/>
              </a:rPr>
              <a:t>Round Rock 2030 Vision</a:t>
            </a:r>
          </a:p>
        </p:txBody>
      </p:sp>
      <p:sp>
        <p:nvSpPr>
          <p:cNvPr id="8" name="Rectangle 7"/>
          <p:cNvSpPr/>
          <p:nvPr/>
        </p:nvSpPr>
        <p:spPr>
          <a:xfrm>
            <a:off x="0" y="5976593"/>
            <a:ext cx="12192000" cy="881407"/>
          </a:xfrm>
          <a:prstGeom prst="rect">
            <a:avLst/>
          </a:prstGeom>
          <a:solidFill>
            <a:srgbClr val="1F28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7268065" y="6060149"/>
            <a:ext cx="4774085" cy="64042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5852" y="318335"/>
            <a:ext cx="2106299" cy="821822"/>
          </a:xfrm>
          <a:prstGeom prst="rect">
            <a:avLst/>
          </a:prstGeom>
        </p:spPr>
      </p:pic>
    </p:spTree>
    <p:extLst>
      <p:ext uri="{BB962C8B-B14F-4D97-AF65-F5344CB8AC3E}">
        <p14:creationId xmlns:p14="http://schemas.microsoft.com/office/powerpoint/2010/main" val="530909762"/>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29"/>
          <p:cNvSpPr>
            <a:spLocks noGrp="1"/>
          </p:cNvSpPr>
          <p:nvPr>
            <p:ph type="title"/>
          </p:nvPr>
        </p:nvSpPr>
        <p:spPr>
          <a:xfrm>
            <a:off x="314990" y="157746"/>
            <a:ext cx="9471012" cy="1143000"/>
          </a:xfrm>
          <a:prstGeom prst="rect">
            <a:avLst/>
          </a:prstGeom>
        </p:spPr>
        <p:txBody>
          <a:bodyPr>
            <a:noAutofit/>
          </a:bodyPr>
          <a:lstStyle>
            <a:lvl1pPr>
              <a:defRPr>
                <a:solidFill>
                  <a:srgbClr val="024583"/>
                </a:solidFill>
                <a:latin typeface="Helvetica Neue Medium"/>
                <a:ea typeface="Helvetica Neue Medium"/>
                <a:cs typeface="Helvetica Neue Medium"/>
                <a:sym typeface="Helvetica Neue Medium"/>
              </a:defRPr>
            </a:lvl1pPr>
          </a:lstStyle>
          <a:p>
            <a:r>
              <a:rPr lang="en-US" sz="3600" b="1" dirty="0">
                <a:solidFill>
                  <a:srgbClr val="E71E25"/>
                </a:solidFill>
                <a:latin typeface="Brandon Grotesque Bold" panose="020B0803020203060202" pitchFamily="34" charset="0"/>
              </a:rPr>
              <a:t>Round Rock 2030  - Implementation</a:t>
            </a:r>
            <a:br>
              <a:rPr lang="en-US" sz="3600" b="1" dirty="0">
                <a:solidFill>
                  <a:srgbClr val="E71E25"/>
                </a:solidFill>
                <a:latin typeface="Brandon Grotesque Bold" panose="020B0803020203060202" pitchFamily="34" charset="0"/>
              </a:rPr>
            </a:br>
            <a:r>
              <a:rPr lang="en-US" sz="3600" b="1" dirty="0">
                <a:solidFill>
                  <a:srgbClr val="E71E25"/>
                </a:solidFill>
                <a:latin typeface="Brandon Grotesque Bold" panose="020B0803020203060202" pitchFamily="34" charset="0"/>
              </a:rPr>
              <a:t>Historic Preservation</a:t>
            </a:r>
          </a:p>
        </p:txBody>
      </p:sp>
      <p:sp>
        <p:nvSpPr>
          <p:cNvPr id="8" name="Rectangle 7"/>
          <p:cNvSpPr/>
          <p:nvPr/>
        </p:nvSpPr>
        <p:spPr>
          <a:xfrm>
            <a:off x="0" y="5976593"/>
            <a:ext cx="12192000" cy="881407"/>
          </a:xfrm>
          <a:prstGeom prst="rect">
            <a:avLst/>
          </a:prstGeom>
          <a:solidFill>
            <a:srgbClr val="1F28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7268065" y="6060149"/>
            <a:ext cx="4774085" cy="64042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5852" y="318335"/>
            <a:ext cx="2106299" cy="821822"/>
          </a:xfrm>
          <a:prstGeom prst="rect">
            <a:avLst/>
          </a:prstGeom>
        </p:spPr>
      </p:pic>
      <p:sp>
        <p:nvSpPr>
          <p:cNvPr id="9" name="Shape 130">
            <a:extLst>
              <a:ext uri="{FF2B5EF4-FFF2-40B4-BE49-F238E27FC236}">
                <a16:creationId xmlns:a16="http://schemas.microsoft.com/office/drawing/2014/main" id="{CF211591-31AD-4900-B899-F0290F4D70F4}"/>
              </a:ext>
            </a:extLst>
          </p:cNvPr>
          <p:cNvSpPr txBox="1">
            <a:spLocks/>
          </p:cNvSpPr>
          <p:nvPr/>
        </p:nvSpPr>
        <p:spPr>
          <a:xfrm>
            <a:off x="408303" y="1161795"/>
            <a:ext cx="6109347" cy="475287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10000"/>
              </a:lnSpc>
              <a:spcBef>
                <a:spcPts val="500"/>
              </a:spcBef>
              <a:buNone/>
            </a:pPr>
            <a:endParaRPr lang="en-US" sz="1800" dirty="0">
              <a:solidFill>
                <a:srgbClr val="16086C"/>
              </a:solidFill>
              <a:latin typeface="Open Sans" panose="020B0606030504020204" pitchFamily="34" charset="0"/>
              <a:ea typeface="Open Sans" panose="020B0606030504020204" pitchFamily="34" charset="0"/>
              <a:cs typeface="Open Sans" panose="020B0606030504020204" pitchFamily="34" charset="0"/>
            </a:endParaRPr>
          </a:p>
          <a:p>
            <a:pPr marL="0" indent="0" defTabSz="457200">
              <a:lnSpc>
                <a:spcPct val="110000"/>
              </a:lnSpc>
              <a:spcBef>
                <a:spcPts val="500"/>
              </a:spcBef>
              <a:buNone/>
            </a:pPr>
            <a:r>
              <a:rPr lang="en-US" sz="2000" b="1" dirty="0">
                <a:solidFill>
                  <a:srgbClr val="16086C"/>
                </a:solidFill>
                <a:latin typeface="Open Sans" panose="020B0606030504020204" pitchFamily="34" charset="0"/>
                <a:ea typeface="Open Sans" panose="020B0606030504020204" pitchFamily="34" charset="0"/>
                <a:cs typeface="Open Sans" panose="020B0606030504020204" pitchFamily="34" charset="0"/>
              </a:rPr>
              <a:t>Historic Preservation Policy Statement: </a:t>
            </a:r>
          </a:p>
          <a:p>
            <a:pPr marL="0" indent="0" defTabSz="457200">
              <a:lnSpc>
                <a:spcPct val="110000"/>
              </a:lnSpc>
              <a:spcBef>
                <a:spcPts val="500"/>
              </a:spcBef>
              <a:buNone/>
            </a:pPr>
            <a:br>
              <a:rPr lang="en-US" sz="2000" b="1" dirty="0">
                <a:solidFill>
                  <a:srgbClr val="16086C"/>
                </a:solidFill>
                <a:latin typeface="Open Sans" panose="020B0606030504020204" pitchFamily="34" charset="0"/>
                <a:ea typeface="Open Sans" panose="020B0606030504020204" pitchFamily="34" charset="0"/>
                <a:cs typeface="Open Sans" panose="020B0606030504020204" pitchFamily="34" charset="0"/>
              </a:rPr>
            </a:br>
            <a:r>
              <a:rPr lang="en-US" sz="2000" b="1" dirty="0">
                <a:solidFill>
                  <a:srgbClr val="16086C"/>
                </a:solidFill>
                <a:latin typeface="Open Sans" panose="020B0606030504020204" pitchFamily="34" charset="0"/>
                <a:ea typeface="Open Sans" panose="020B0606030504020204" pitchFamily="34" charset="0"/>
                <a:cs typeface="Open Sans" panose="020B0606030504020204" pitchFamily="34" charset="0"/>
              </a:rPr>
              <a:t>Preserve buildings and sites that contribute to Round Rock’s history.</a:t>
            </a:r>
          </a:p>
          <a:p>
            <a:pPr marL="0" indent="0" defTabSz="457200">
              <a:lnSpc>
                <a:spcPct val="110000"/>
              </a:lnSpc>
              <a:spcBef>
                <a:spcPts val="500"/>
              </a:spcBef>
              <a:buNone/>
            </a:pPr>
            <a:endParaRPr lang="en-US" sz="1200" b="1" dirty="0">
              <a:solidFill>
                <a:srgbClr val="16086C"/>
              </a:solidFill>
              <a:latin typeface="Open Sans" panose="020B0606030504020204" pitchFamily="34" charset="0"/>
              <a:ea typeface="Open Sans" panose="020B0606030504020204" pitchFamily="34" charset="0"/>
              <a:cs typeface="Open Sans" panose="020B0606030504020204" pitchFamily="34" charset="0"/>
            </a:endParaRPr>
          </a:p>
          <a:p>
            <a:pPr defTabSz="457200">
              <a:lnSpc>
                <a:spcPct val="110000"/>
              </a:lnSpc>
              <a:spcBef>
                <a:spcPts val="500"/>
              </a:spcBef>
            </a:pPr>
            <a:r>
              <a:rPr lang="en-US" sz="2000" b="1" dirty="0">
                <a:solidFill>
                  <a:srgbClr val="16086C"/>
                </a:solidFill>
                <a:latin typeface="Open Sans" panose="020B0606030504020204" pitchFamily="34" charset="0"/>
                <a:ea typeface="Open Sans" panose="020B0606030504020204" pitchFamily="34" charset="0"/>
                <a:cs typeface="Open Sans" panose="020B0606030504020204" pitchFamily="34" charset="0"/>
              </a:rPr>
              <a:t>New Historic Downtown Round Rock, Texas walking guide created by Round Rock Preservation and PDS staff.</a:t>
            </a:r>
          </a:p>
          <a:p>
            <a:pPr defTabSz="457200">
              <a:lnSpc>
                <a:spcPct val="110000"/>
              </a:lnSpc>
              <a:spcBef>
                <a:spcPts val="500"/>
              </a:spcBef>
            </a:pPr>
            <a:endParaRPr lang="en-US" sz="2000" b="1" dirty="0">
              <a:solidFill>
                <a:srgbClr val="16086C"/>
              </a:solidFill>
              <a:latin typeface="Open Sans" panose="020B0606030504020204" pitchFamily="34" charset="0"/>
              <a:ea typeface="Open Sans" panose="020B0606030504020204" pitchFamily="34" charset="0"/>
              <a:cs typeface="Open Sans" panose="020B0606030504020204" pitchFamily="34" charset="0"/>
            </a:endParaRPr>
          </a:p>
          <a:p>
            <a:pPr defTabSz="457200">
              <a:lnSpc>
                <a:spcPct val="110000"/>
              </a:lnSpc>
              <a:spcBef>
                <a:spcPts val="500"/>
              </a:spcBef>
            </a:pPr>
            <a:r>
              <a:rPr lang="en-US" sz="2000" b="1" dirty="0">
                <a:solidFill>
                  <a:srgbClr val="16086C"/>
                </a:solidFill>
                <a:latin typeface="Open Sans" panose="020B0606030504020204" pitchFamily="34" charset="0"/>
                <a:ea typeface="Open Sans" panose="020B0606030504020204" pitchFamily="34" charset="0"/>
                <a:cs typeface="Open Sans" panose="020B0606030504020204" pitchFamily="34" charset="0"/>
              </a:rPr>
              <a:t>Several exhibits during Historic Preservation Month in May including the Art of Round Rock Plein Air at City Hall, Round Rock History Through the Eyes of Women at Round Rock Public Library, and Center Art Club at the Baca Center. </a:t>
            </a:r>
          </a:p>
          <a:p>
            <a:pPr marL="0" indent="0" defTabSz="457200">
              <a:lnSpc>
                <a:spcPct val="110000"/>
              </a:lnSpc>
              <a:spcBef>
                <a:spcPts val="500"/>
              </a:spcBef>
              <a:buNone/>
            </a:pPr>
            <a:endParaRPr lang="en-US" sz="2000" b="1" dirty="0">
              <a:solidFill>
                <a:srgbClr val="16086C"/>
              </a:solidFill>
              <a:latin typeface="Open Sans" panose="020B0606030504020204" pitchFamily="34" charset="0"/>
              <a:ea typeface="Open Sans" panose="020B0606030504020204" pitchFamily="34" charset="0"/>
              <a:cs typeface="Open Sans" panose="020B0606030504020204" pitchFamily="34" charset="0"/>
            </a:endParaRPr>
          </a:p>
          <a:p>
            <a:pPr defTabSz="457200">
              <a:lnSpc>
                <a:spcPct val="110000"/>
              </a:lnSpc>
              <a:spcBef>
                <a:spcPts val="500"/>
              </a:spcBef>
            </a:pPr>
            <a:r>
              <a:rPr lang="en-US" sz="2000" b="1" dirty="0">
                <a:solidFill>
                  <a:srgbClr val="16086C"/>
                </a:solidFill>
                <a:latin typeface="Open Sans" panose="020B0606030504020204" pitchFamily="34" charset="0"/>
                <a:ea typeface="Open Sans" panose="020B0606030504020204" pitchFamily="34" charset="0"/>
                <a:cs typeface="Open Sans" panose="020B0606030504020204" pitchFamily="34" charset="0"/>
              </a:rPr>
              <a:t>New HOT funds allocation starting in FY2022.</a:t>
            </a:r>
            <a:br>
              <a:rPr lang="en-US" sz="2000" dirty="0">
                <a:solidFill>
                  <a:srgbClr val="16086C"/>
                </a:solidFill>
                <a:latin typeface="Open Sans" panose="020B0606030504020204" pitchFamily="34" charset="0"/>
                <a:ea typeface="Open Sans" panose="020B0606030504020204" pitchFamily="34" charset="0"/>
                <a:cs typeface="Open Sans" panose="020B0606030504020204" pitchFamily="34" charset="0"/>
              </a:rPr>
            </a:br>
            <a:endParaRPr lang="en-US" sz="2000" b="1" dirty="0">
              <a:solidFill>
                <a:srgbClr val="16086C"/>
              </a:solidFill>
              <a:latin typeface="Open Sans" panose="020B0606030504020204" pitchFamily="34" charset="0"/>
              <a:ea typeface="Open Sans" panose="020B0606030504020204" pitchFamily="34" charset="0"/>
              <a:cs typeface="Open Sans" panose="020B0606030504020204" pitchFamily="34" charset="0"/>
            </a:endParaRPr>
          </a:p>
          <a:p>
            <a:pPr marL="0" indent="0" defTabSz="457200">
              <a:lnSpc>
                <a:spcPct val="100000"/>
              </a:lnSpc>
              <a:spcBef>
                <a:spcPts val="500"/>
              </a:spcBef>
              <a:buNone/>
            </a:pPr>
            <a:endParaRPr lang="en-US" sz="1100" dirty="0">
              <a:solidFill>
                <a:srgbClr val="1F2875"/>
              </a:solidFill>
              <a:latin typeface="Open Sans" panose="020B0606030504020204" pitchFamily="34" charset="0"/>
              <a:ea typeface="Open Sans" panose="020B0606030504020204" pitchFamily="34" charset="0"/>
              <a:cs typeface="Open Sans" panose="020B0606030504020204" pitchFamily="34" charset="0"/>
            </a:endParaRPr>
          </a:p>
          <a:p>
            <a:pPr marL="0" indent="0" defTabSz="457200">
              <a:lnSpc>
                <a:spcPct val="100000"/>
              </a:lnSpc>
              <a:spcBef>
                <a:spcPts val="500"/>
              </a:spcBef>
              <a:buNone/>
            </a:pPr>
            <a:endParaRPr lang="en-US" sz="1100" dirty="0">
              <a:solidFill>
                <a:srgbClr val="16086C"/>
              </a:solidFill>
              <a:latin typeface="Open Sans" panose="020B0606030504020204" pitchFamily="34" charset="0"/>
              <a:ea typeface="Open Sans" panose="020B0606030504020204" pitchFamily="34" charset="0"/>
              <a:cs typeface="Open Sans" panose="020B0606030504020204" pitchFamily="34" charset="0"/>
            </a:endParaRPr>
          </a:p>
          <a:p>
            <a:pPr marL="0" indent="0" defTabSz="457200">
              <a:lnSpc>
                <a:spcPct val="100000"/>
              </a:lnSpc>
              <a:spcBef>
                <a:spcPts val="500"/>
              </a:spcBef>
              <a:buNone/>
            </a:pPr>
            <a:endParaRPr lang="en-US" sz="1100" dirty="0">
              <a:solidFill>
                <a:srgbClr val="16086C"/>
              </a:solidFill>
              <a:latin typeface="Open Sans" panose="020B0606030504020204" pitchFamily="34" charset="0"/>
              <a:ea typeface="Open Sans" panose="020B0606030504020204" pitchFamily="34" charset="0"/>
              <a:cs typeface="Open Sans" panose="020B0606030504020204" pitchFamily="34" charset="0"/>
            </a:endParaRPr>
          </a:p>
          <a:p>
            <a:pPr marL="0" indent="0" defTabSz="457200">
              <a:lnSpc>
                <a:spcPct val="100000"/>
              </a:lnSpc>
              <a:spcBef>
                <a:spcPts val="500"/>
              </a:spcBef>
              <a:buNone/>
            </a:pPr>
            <a:endParaRPr lang="en-US" sz="2000" dirty="0">
              <a:solidFill>
                <a:srgbClr val="1F2875"/>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39DFFA78-1019-4112-B85E-D49059F1660B}"/>
              </a:ext>
            </a:extLst>
          </p:cNvPr>
          <p:cNvPicPr>
            <a:picLocks noChangeAspect="1"/>
          </p:cNvPicPr>
          <p:nvPr/>
        </p:nvPicPr>
        <p:blipFill>
          <a:blip r:embed="rId5"/>
          <a:stretch>
            <a:fillRect/>
          </a:stretch>
        </p:blipFill>
        <p:spPr>
          <a:xfrm>
            <a:off x="6667500" y="1556016"/>
            <a:ext cx="5374650" cy="3745968"/>
          </a:xfrm>
          <a:prstGeom prst="rect">
            <a:avLst/>
          </a:prstGeom>
        </p:spPr>
      </p:pic>
    </p:spTree>
    <p:extLst>
      <p:ext uri="{BB962C8B-B14F-4D97-AF65-F5344CB8AC3E}">
        <p14:creationId xmlns:p14="http://schemas.microsoft.com/office/powerpoint/2010/main" val="1619904958"/>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8349" y="393667"/>
            <a:ext cx="9202951" cy="4603816"/>
          </a:xfrm>
          <a:prstGeom prst="rect">
            <a:avLst/>
          </a:prstGeom>
        </p:spPr>
      </p:pic>
      <p:sp>
        <p:nvSpPr>
          <p:cNvPr id="4" name="Shape 129">
            <a:extLst>
              <a:ext uri="{FF2B5EF4-FFF2-40B4-BE49-F238E27FC236}">
                <a16:creationId xmlns:a16="http://schemas.microsoft.com/office/drawing/2014/main" id="{1DEDD5AC-EF5D-4593-AA6D-9502B77A32DF}"/>
              </a:ext>
            </a:extLst>
          </p:cNvPr>
          <p:cNvSpPr txBox="1">
            <a:spLocks/>
          </p:cNvSpPr>
          <p:nvPr/>
        </p:nvSpPr>
        <p:spPr>
          <a:xfrm>
            <a:off x="280987" y="5438775"/>
            <a:ext cx="11630025" cy="11292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rgbClr val="024583"/>
                </a:solidFill>
                <a:latin typeface="Helvetica Neue Medium"/>
                <a:ea typeface="Helvetica Neue Medium"/>
                <a:cs typeface="Helvetica Neue Medium"/>
                <a:sym typeface="Helvetica Neue Medium"/>
              </a:defRPr>
            </a:lvl1pPr>
          </a:lstStyle>
          <a:p>
            <a:pPr>
              <a:lnSpc>
                <a:spcPct val="100000"/>
              </a:lnSpc>
            </a:pPr>
            <a:r>
              <a:rPr lang="en-US" sz="3600" b="1" dirty="0">
                <a:solidFill>
                  <a:srgbClr val="E71E25"/>
                </a:solidFill>
                <a:latin typeface="Brandon Grotesque Bold" panose="020B0803020203060202" pitchFamily="34" charset="0"/>
              </a:rPr>
              <a:t>Full report available at</a:t>
            </a:r>
          </a:p>
          <a:p>
            <a:pPr>
              <a:lnSpc>
                <a:spcPct val="100000"/>
              </a:lnSpc>
            </a:pPr>
            <a:r>
              <a:rPr lang="en-US" sz="3600" b="1" dirty="0">
                <a:solidFill>
                  <a:srgbClr val="E71E25"/>
                </a:solidFill>
                <a:latin typeface="Brandon Grotesque Bold" panose="020B0803020203060202" pitchFamily="34" charset="0"/>
              </a:rPr>
              <a:t>ROUNDROCK2030.COM</a:t>
            </a:r>
          </a:p>
        </p:txBody>
      </p:sp>
    </p:spTree>
    <p:extLst>
      <p:ext uri="{BB962C8B-B14F-4D97-AF65-F5344CB8AC3E}">
        <p14:creationId xmlns:p14="http://schemas.microsoft.com/office/powerpoint/2010/main" val="406309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F535-769E-4BC7-8E93-9E46EE02AA27}"/>
              </a:ext>
            </a:extLst>
          </p:cNvPr>
          <p:cNvSpPr>
            <a:spLocks noGrp="1"/>
          </p:cNvSpPr>
          <p:nvPr>
            <p:ph type="title"/>
          </p:nvPr>
        </p:nvSpPr>
        <p:spPr>
          <a:xfrm>
            <a:off x="1653363" y="365760"/>
            <a:ext cx="9367203" cy="1188720"/>
          </a:xfrm>
        </p:spPr>
        <p:txBody>
          <a:bodyPr>
            <a:normAutofit/>
          </a:bodyPr>
          <a:lstStyle/>
          <a:p>
            <a:r>
              <a:rPr lang="en-US" sz="3700" b="1" dirty="0">
                <a:latin typeface="Helvetica Neue Medium"/>
              </a:rPr>
              <a:t>Upcoming City Preservation Program Projects: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7C85511-05F9-449D-88F7-D414293173A8}"/>
              </a:ext>
            </a:extLst>
          </p:cNvPr>
          <p:cNvSpPr>
            <a:spLocks noGrp="1"/>
          </p:cNvSpPr>
          <p:nvPr>
            <p:ph idx="1"/>
          </p:nvPr>
        </p:nvSpPr>
        <p:spPr>
          <a:xfrm>
            <a:off x="1653363" y="2176272"/>
            <a:ext cx="9367204" cy="4445592"/>
          </a:xfrm>
        </p:spPr>
        <p:txBody>
          <a:bodyPr anchor="t">
            <a:normAutofit fontScale="92500" lnSpcReduction="20000"/>
          </a:bodyPr>
          <a:lstStyle/>
          <a:p>
            <a:r>
              <a:rPr lang="en-US" sz="2400" b="1" dirty="0">
                <a:latin typeface="Helvetica Neue Medium"/>
              </a:rPr>
              <a:t>Update historic resources survey</a:t>
            </a:r>
          </a:p>
          <a:p>
            <a:endParaRPr lang="en-US" sz="2400" b="1" dirty="0">
              <a:latin typeface="Helvetica Neue Medium"/>
            </a:endParaRPr>
          </a:p>
          <a:p>
            <a:pPr lvl="1"/>
            <a:r>
              <a:rPr lang="en-US" b="1" dirty="0">
                <a:latin typeface="Helvetica Neue Medium"/>
              </a:rPr>
              <a:t>Reconcile the 1992 and 2010 surveys (different geographies)</a:t>
            </a:r>
          </a:p>
          <a:p>
            <a:pPr lvl="1"/>
            <a:r>
              <a:rPr lang="en-US" b="1" dirty="0">
                <a:latin typeface="Helvetica Neue Medium"/>
              </a:rPr>
              <a:t>Check WCAD records by structure age for potential landmarks in annexed areas or that have aged into eligibility</a:t>
            </a:r>
          </a:p>
          <a:p>
            <a:pPr lvl="1"/>
            <a:r>
              <a:rPr lang="en-US" b="1" dirty="0">
                <a:latin typeface="Helvetica Neue Medium"/>
              </a:rPr>
              <a:t>On-site check of current state of historically significant properties from previous surveys and possible new significant properties </a:t>
            </a:r>
          </a:p>
          <a:p>
            <a:pPr lvl="1"/>
            <a:endParaRPr lang="en-US" b="1" dirty="0">
              <a:latin typeface="Helvetica Neue Medium"/>
            </a:endParaRPr>
          </a:p>
          <a:p>
            <a:r>
              <a:rPr lang="en-US" sz="2400" b="1" dirty="0">
                <a:latin typeface="Helvetica Neue Medium"/>
              </a:rPr>
              <a:t>Tax exemptions (February – July)</a:t>
            </a:r>
          </a:p>
          <a:p>
            <a:endParaRPr lang="en-US" sz="2400" b="1" dirty="0">
              <a:latin typeface="Helvetica Neue Medium"/>
            </a:endParaRPr>
          </a:p>
          <a:p>
            <a:r>
              <a:rPr lang="en-US" sz="2400" b="1" dirty="0">
                <a:latin typeface="Helvetica Neue Medium"/>
              </a:rPr>
              <a:t>Complete marker installations</a:t>
            </a:r>
          </a:p>
          <a:p>
            <a:endParaRPr lang="en-US" sz="2400" b="1" dirty="0">
              <a:latin typeface="Helvetica Neue Medium"/>
            </a:endParaRPr>
          </a:p>
          <a:p>
            <a:r>
              <a:rPr lang="en-US" sz="2400" b="1" dirty="0">
                <a:latin typeface="Helvetica Neue Medium"/>
              </a:rPr>
              <a:t>Preservation month social media posts</a:t>
            </a:r>
          </a:p>
          <a:p>
            <a:endParaRPr lang="en-US" sz="2400" b="1" dirty="0">
              <a:latin typeface="Helvetica Neue Medium"/>
            </a:endParaRPr>
          </a:p>
          <a:p>
            <a:endParaRPr lang="en-US" sz="2400" dirty="0"/>
          </a:p>
        </p:txBody>
      </p:sp>
    </p:spTree>
    <p:extLst>
      <p:ext uri="{BB962C8B-B14F-4D97-AF65-F5344CB8AC3E}">
        <p14:creationId xmlns:p14="http://schemas.microsoft.com/office/powerpoint/2010/main" val="2075394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Triangle 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244939B-23F7-4122-B57F-162A6AB1EF9C}"/>
              </a:ext>
            </a:extLst>
          </p:cNvPr>
          <p:cNvSpPr txBox="1"/>
          <p:nvPr/>
        </p:nvSpPr>
        <p:spPr>
          <a:xfrm>
            <a:off x="2665654" y="704354"/>
            <a:ext cx="6543522" cy="584775"/>
          </a:xfrm>
          <a:prstGeom prst="rect">
            <a:avLst/>
          </a:prstGeom>
          <a:noFill/>
        </p:spPr>
        <p:txBody>
          <a:bodyPr wrap="square" rtlCol="0">
            <a:spAutoFit/>
          </a:bodyPr>
          <a:lstStyle/>
          <a:p>
            <a:pPr algn="ctr"/>
            <a:r>
              <a:rPr lang="en-US" sz="2400" dirty="0">
                <a:latin typeface="Arial Black" panose="020B0A04020102020204" pitchFamily="34" charset="0"/>
              </a:rPr>
              <a:t>BOARD OF DIRECTORS</a:t>
            </a:r>
            <a:r>
              <a:rPr lang="en-US" sz="3200" dirty="0">
                <a:latin typeface="Arial Black" panose="020B0A04020102020204" pitchFamily="34" charset="0"/>
              </a:rPr>
              <a:t>        </a:t>
            </a:r>
          </a:p>
        </p:txBody>
      </p:sp>
      <p:pic>
        <p:nvPicPr>
          <p:cNvPr id="5" name="Picture 4" descr="A picture containing person, wall, person, indoor&#10;&#10;Description automatically generated">
            <a:extLst>
              <a:ext uri="{FF2B5EF4-FFF2-40B4-BE49-F238E27FC236}">
                <a16:creationId xmlns:a16="http://schemas.microsoft.com/office/drawing/2014/main" id="{9B1872C3-86E9-4686-A969-4B4CE1A97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8682" y="1343765"/>
            <a:ext cx="2310179" cy="1599839"/>
          </a:xfrm>
          <a:prstGeom prst="rect">
            <a:avLst/>
          </a:prstGeom>
          <a:ln>
            <a:noFill/>
          </a:ln>
          <a:effectLst>
            <a:softEdge rad="112500"/>
          </a:effectLst>
        </p:spPr>
      </p:pic>
      <p:pic>
        <p:nvPicPr>
          <p:cNvPr id="7" name="Picture 6" descr="A person with curly hair&#10;&#10;Description automatically generated with low confidence">
            <a:extLst>
              <a:ext uri="{FF2B5EF4-FFF2-40B4-BE49-F238E27FC236}">
                <a16:creationId xmlns:a16="http://schemas.microsoft.com/office/drawing/2014/main" id="{61417B37-5388-4848-8D7F-87AE09681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4944" y="3534576"/>
            <a:ext cx="1815803" cy="1958082"/>
          </a:xfrm>
          <a:prstGeom prst="rect">
            <a:avLst/>
          </a:prstGeom>
          <a:ln>
            <a:noFill/>
          </a:ln>
          <a:effectLst>
            <a:softEdge rad="112500"/>
          </a:effectLst>
        </p:spPr>
      </p:pic>
      <p:pic>
        <p:nvPicPr>
          <p:cNvPr id="11" name="Picture 10" descr="A picture containing person, wall, smiling, posing&#10;&#10;Description automatically generated">
            <a:extLst>
              <a:ext uri="{FF2B5EF4-FFF2-40B4-BE49-F238E27FC236}">
                <a16:creationId xmlns:a16="http://schemas.microsoft.com/office/drawing/2014/main" id="{CF26BEE5-D9F3-40D5-87B6-85011157F0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1374" y="1361767"/>
            <a:ext cx="2360094" cy="1573396"/>
          </a:xfrm>
          <a:prstGeom prst="rect">
            <a:avLst/>
          </a:prstGeom>
          <a:ln>
            <a:noFill/>
          </a:ln>
          <a:effectLst>
            <a:softEdge rad="112500"/>
          </a:effectLst>
        </p:spPr>
      </p:pic>
      <p:pic>
        <p:nvPicPr>
          <p:cNvPr id="16" name="Picture 15" descr="A person holding a bouquet of flowers&#10;&#10;Description automatically generated with medium confidence">
            <a:extLst>
              <a:ext uri="{FF2B5EF4-FFF2-40B4-BE49-F238E27FC236}">
                <a16:creationId xmlns:a16="http://schemas.microsoft.com/office/drawing/2014/main" id="{763D9D74-C6E2-473C-882F-538169D99D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844" y="1289129"/>
            <a:ext cx="2060105" cy="1592713"/>
          </a:xfrm>
          <a:prstGeom prst="rect">
            <a:avLst/>
          </a:prstGeom>
          <a:ln>
            <a:noFill/>
          </a:ln>
          <a:effectLst>
            <a:softEdge rad="112500"/>
          </a:effectLst>
        </p:spPr>
      </p:pic>
      <p:sp>
        <p:nvSpPr>
          <p:cNvPr id="2" name="TextBox 1">
            <a:extLst>
              <a:ext uri="{FF2B5EF4-FFF2-40B4-BE49-F238E27FC236}">
                <a16:creationId xmlns:a16="http://schemas.microsoft.com/office/drawing/2014/main" id="{8EF99358-FA86-44F6-AD41-A1546B7C04BA}"/>
              </a:ext>
            </a:extLst>
          </p:cNvPr>
          <p:cNvSpPr txBox="1"/>
          <p:nvPr/>
        </p:nvSpPr>
        <p:spPr>
          <a:xfrm>
            <a:off x="553445" y="2996329"/>
            <a:ext cx="10271593" cy="430887"/>
          </a:xfrm>
          <a:prstGeom prst="rect">
            <a:avLst/>
          </a:prstGeom>
          <a:noFill/>
        </p:spPr>
        <p:txBody>
          <a:bodyPr wrap="square" rtlCol="0">
            <a:spAutoFit/>
          </a:bodyPr>
          <a:lstStyle/>
          <a:p>
            <a:r>
              <a:rPr lang="en-US" sz="1100" b="1" dirty="0">
                <a:latin typeface="Arial Black" panose="020B0A04020102020204" pitchFamily="34" charset="0"/>
              </a:rPr>
              <a:t>       JUDY ANDERSON                             FRANK DARR                                   SHIRLEY MARQUARDT                      KERSTIN HARDING</a:t>
            </a:r>
          </a:p>
          <a:p>
            <a:r>
              <a:rPr lang="en-US" sz="1100" b="1" dirty="0">
                <a:latin typeface="Arial Black" panose="020B0A04020102020204" pitchFamily="34" charset="0"/>
              </a:rPr>
              <a:t>            President                                     Vice President                                Secretary/Member Chair                        Treasurer</a:t>
            </a:r>
          </a:p>
        </p:txBody>
      </p:sp>
      <p:pic>
        <p:nvPicPr>
          <p:cNvPr id="15" name="Picture 14">
            <a:extLst>
              <a:ext uri="{FF2B5EF4-FFF2-40B4-BE49-F238E27FC236}">
                <a16:creationId xmlns:a16="http://schemas.microsoft.com/office/drawing/2014/main" id="{03E05E5F-6B86-4A44-B0BC-5420924ECAF1}"/>
              </a:ext>
            </a:extLst>
          </p:cNvPr>
          <p:cNvPicPr>
            <a:picLocks noChangeAspect="1"/>
          </p:cNvPicPr>
          <p:nvPr/>
        </p:nvPicPr>
        <p:blipFill>
          <a:blip r:embed="rId7"/>
          <a:stretch>
            <a:fillRect/>
          </a:stretch>
        </p:blipFill>
        <p:spPr>
          <a:xfrm>
            <a:off x="956266" y="3662183"/>
            <a:ext cx="1894779" cy="1732794"/>
          </a:xfrm>
          <a:prstGeom prst="rect">
            <a:avLst/>
          </a:prstGeom>
          <a:ln>
            <a:noFill/>
          </a:ln>
          <a:effectLst>
            <a:softEdge rad="112500"/>
          </a:effectLst>
        </p:spPr>
      </p:pic>
      <p:pic>
        <p:nvPicPr>
          <p:cNvPr id="13" name="Picture 12" descr="A person wearing glasses&#10;&#10;Description automatically generated with low confidence">
            <a:extLst>
              <a:ext uri="{FF2B5EF4-FFF2-40B4-BE49-F238E27FC236}">
                <a16:creationId xmlns:a16="http://schemas.microsoft.com/office/drawing/2014/main" id="{A10B98ED-B4E2-4705-B7BB-32F529FE26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8660" y="1364383"/>
            <a:ext cx="2280152" cy="1640074"/>
          </a:xfrm>
          <a:prstGeom prst="rect">
            <a:avLst/>
          </a:prstGeom>
          <a:ln>
            <a:noFill/>
          </a:ln>
          <a:effectLst>
            <a:softEdge rad="112500"/>
          </a:effectLst>
        </p:spPr>
      </p:pic>
      <p:pic>
        <p:nvPicPr>
          <p:cNvPr id="23" name="Picture 22" descr="A picture containing person, posing&#10;&#10;Description automatically generated">
            <a:extLst>
              <a:ext uri="{FF2B5EF4-FFF2-40B4-BE49-F238E27FC236}">
                <a16:creationId xmlns:a16="http://schemas.microsoft.com/office/drawing/2014/main" id="{330D96EC-08BB-406F-AFA5-C9F6FEF42383}"/>
              </a:ext>
            </a:extLst>
          </p:cNvPr>
          <p:cNvPicPr>
            <a:picLocks noChangeAspect="1"/>
          </p:cNvPicPr>
          <p:nvPr/>
        </p:nvPicPr>
        <p:blipFill>
          <a:blip r:embed="rId9"/>
          <a:stretch>
            <a:fillRect/>
          </a:stretch>
        </p:blipFill>
        <p:spPr>
          <a:xfrm>
            <a:off x="4902364" y="3692759"/>
            <a:ext cx="1815803" cy="1737898"/>
          </a:xfrm>
          <a:prstGeom prst="rect">
            <a:avLst/>
          </a:prstGeom>
          <a:ln>
            <a:noFill/>
          </a:ln>
          <a:effectLst>
            <a:outerShdw blurRad="190500" algn="tl" rotWithShape="0">
              <a:srgbClr val="000000">
                <a:alpha val="70000"/>
              </a:srgbClr>
            </a:outerShdw>
          </a:effectLst>
        </p:spPr>
      </p:pic>
      <p:sp>
        <p:nvSpPr>
          <p:cNvPr id="25" name="TextBox 24">
            <a:extLst>
              <a:ext uri="{FF2B5EF4-FFF2-40B4-BE49-F238E27FC236}">
                <a16:creationId xmlns:a16="http://schemas.microsoft.com/office/drawing/2014/main" id="{521ECB91-CE2B-49B8-89C0-2442DEA1F00A}"/>
              </a:ext>
            </a:extLst>
          </p:cNvPr>
          <p:cNvSpPr txBox="1"/>
          <p:nvPr/>
        </p:nvSpPr>
        <p:spPr>
          <a:xfrm>
            <a:off x="758679" y="5632392"/>
            <a:ext cx="10409569" cy="430887"/>
          </a:xfrm>
          <a:prstGeom prst="rect">
            <a:avLst/>
          </a:prstGeom>
          <a:noFill/>
        </p:spPr>
        <p:txBody>
          <a:bodyPr wrap="square" rtlCol="0">
            <a:spAutoFit/>
          </a:bodyPr>
          <a:lstStyle/>
          <a:p>
            <a:r>
              <a:rPr lang="en-US" sz="1100" b="1" dirty="0">
                <a:latin typeface="Arial Black" panose="020B0A04020102020204" pitchFamily="34" charset="0"/>
              </a:rPr>
              <a:t>     PHEBE DAVOL                                                           BLYTHE PLUNKETT                                                TINA STEINER</a:t>
            </a:r>
          </a:p>
          <a:p>
            <a:r>
              <a:rPr lang="en-US" sz="1100" b="1" dirty="0">
                <a:latin typeface="Arial Black" panose="020B0A04020102020204" pitchFamily="34" charset="0"/>
              </a:rPr>
              <a:t>         Director                                                                     Newspaper Editor                                                     Director</a:t>
            </a:r>
          </a:p>
        </p:txBody>
      </p:sp>
    </p:spTree>
    <p:extLst>
      <p:ext uri="{BB962C8B-B14F-4D97-AF65-F5344CB8AC3E}">
        <p14:creationId xmlns:p14="http://schemas.microsoft.com/office/powerpoint/2010/main" val="488518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8F535-769E-4BC7-8E93-9E46EE02AA27}"/>
              </a:ext>
            </a:extLst>
          </p:cNvPr>
          <p:cNvSpPr>
            <a:spLocks noGrp="1"/>
          </p:cNvSpPr>
          <p:nvPr>
            <p:ph type="title"/>
          </p:nvPr>
        </p:nvSpPr>
        <p:spPr>
          <a:xfrm>
            <a:off x="1653363" y="365760"/>
            <a:ext cx="9367203" cy="1188720"/>
          </a:xfrm>
        </p:spPr>
        <p:txBody>
          <a:bodyPr>
            <a:normAutofit/>
          </a:bodyPr>
          <a:lstStyle/>
          <a:p>
            <a:r>
              <a:rPr lang="en-US" b="1" dirty="0">
                <a:latin typeface="Helvetica Neue Medium"/>
              </a:rPr>
              <a:t>Scheduled Partnering with RRP:</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1">
              <a:lumMod val="100000"/>
              <a:lumOff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7C85511-05F9-449D-88F7-D414293173A8}"/>
              </a:ext>
            </a:extLst>
          </p:cNvPr>
          <p:cNvSpPr>
            <a:spLocks noGrp="1"/>
          </p:cNvSpPr>
          <p:nvPr>
            <p:ph idx="1"/>
          </p:nvPr>
        </p:nvSpPr>
        <p:spPr>
          <a:xfrm>
            <a:off x="1653363" y="2176272"/>
            <a:ext cx="9367204" cy="4041648"/>
          </a:xfrm>
        </p:spPr>
        <p:txBody>
          <a:bodyPr anchor="t">
            <a:normAutofit fontScale="77500" lnSpcReduction="20000"/>
          </a:bodyPr>
          <a:lstStyle/>
          <a:p>
            <a:pPr marL="0" indent="0">
              <a:buNone/>
            </a:pPr>
            <a:r>
              <a:rPr lang="en-US" sz="2600" b="1" dirty="0">
                <a:latin typeface="Helvetica Neue Medium"/>
              </a:rPr>
              <a:t>Current partnering opportunities should focus on the education/celebration piece + advocacy.</a:t>
            </a:r>
          </a:p>
          <a:p>
            <a:pPr marL="0" indent="0">
              <a:buNone/>
            </a:pPr>
            <a:endParaRPr lang="en-US" sz="2600" b="1" dirty="0">
              <a:latin typeface="Helvetica Neue Medium"/>
            </a:endParaRPr>
          </a:p>
          <a:p>
            <a:r>
              <a:rPr lang="en-US" sz="2600" b="1" dirty="0">
                <a:latin typeface="Helvetica Neue Medium"/>
              </a:rPr>
              <a:t>Preservation Month 2022 (May) </a:t>
            </a:r>
          </a:p>
          <a:p>
            <a:pPr lvl="1"/>
            <a:r>
              <a:rPr lang="en-US" sz="2600" b="1" dirty="0">
                <a:latin typeface="Helvetica Neue Medium"/>
              </a:rPr>
              <a:t>Publicity</a:t>
            </a:r>
          </a:p>
          <a:p>
            <a:pPr lvl="1"/>
            <a:r>
              <a:rPr lang="en-US" sz="2600" b="1" dirty="0">
                <a:latin typeface="Helvetica Neue Medium"/>
              </a:rPr>
              <a:t>Proclamation (April 28 City Council meeting)</a:t>
            </a:r>
          </a:p>
          <a:p>
            <a:pPr lvl="1"/>
            <a:r>
              <a:rPr lang="en-US" sz="2600" b="1" dirty="0">
                <a:latin typeface="Helvetica Neue Medium"/>
              </a:rPr>
              <a:t>Historic property profiles for social media</a:t>
            </a:r>
          </a:p>
          <a:p>
            <a:pPr lvl="1"/>
            <a:r>
              <a:rPr lang="en-US" sz="2600" b="1" dirty="0">
                <a:latin typeface="Helvetica Neue Medium"/>
              </a:rPr>
              <a:t>Music on Main (probably) </a:t>
            </a:r>
          </a:p>
          <a:p>
            <a:pPr lvl="1"/>
            <a:r>
              <a:rPr lang="en-US" sz="2600" b="1" dirty="0">
                <a:latin typeface="Helvetica Neue Medium"/>
              </a:rPr>
              <a:t>Distribute downtown walking tour/ kid activity book</a:t>
            </a:r>
          </a:p>
          <a:p>
            <a:pPr lvl="1"/>
            <a:r>
              <a:rPr lang="en-US" sz="2600" b="1" dirty="0">
                <a:latin typeface="Helvetica Neue Medium"/>
              </a:rPr>
              <a:t>Local History Presentation (RRP)</a:t>
            </a:r>
          </a:p>
          <a:p>
            <a:pPr lvl="1"/>
            <a:endParaRPr lang="en-US" sz="2600" b="1" dirty="0">
              <a:latin typeface="Helvetica Neue Medium"/>
            </a:endParaRPr>
          </a:p>
          <a:p>
            <a:r>
              <a:rPr lang="en-US" sz="2600" b="1" dirty="0">
                <a:latin typeface="Helvetica Neue Medium"/>
              </a:rPr>
              <a:t>Lunch &amp; Learns by staff</a:t>
            </a:r>
          </a:p>
          <a:p>
            <a:pPr lvl="1"/>
            <a:r>
              <a:rPr lang="en-US" sz="2600" b="1" dirty="0">
                <a:latin typeface="Helvetica Neue Medium"/>
              </a:rPr>
              <a:t>September 13: Old Town</a:t>
            </a:r>
          </a:p>
          <a:p>
            <a:pPr lvl="1"/>
            <a:r>
              <a:rPr lang="en-US" sz="2600" b="1" dirty="0">
                <a:latin typeface="Helvetica Neue Medium"/>
              </a:rPr>
              <a:t>November 8: New Town</a:t>
            </a:r>
          </a:p>
          <a:p>
            <a:endParaRPr lang="en-US" sz="2600" dirty="0">
              <a:latin typeface="Helvetica Neue Medium"/>
            </a:endParaRPr>
          </a:p>
          <a:p>
            <a:pPr lvl="1"/>
            <a:endParaRPr lang="en-US" sz="2200" dirty="0">
              <a:latin typeface="Helvetica Neue Medium"/>
            </a:endParaRPr>
          </a:p>
          <a:p>
            <a:endParaRPr lang="en-US" sz="1900" dirty="0"/>
          </a:p>
        </p:txBody>
      </p:sp>
    </p:spTree>
    <p:extLst>
      <p:ext uri="{BB962C8B-B14F-4D97-AF65-F5344CB8AC3E}">
        <p14:creationId xmlns:p14="http://schemas.microsoft.com/office/powerpoint/2010/main" val="3513495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1CCBED-E4E1-4997-A072-94D325AE3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599"/>
            <a:ext cx="12192000" cy="62484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B966367-CCC6-4A80-90C2-CCDE85877E55}"/>
              </a:ext>
            </a:extLst>
          </p:cNvPr>
          <p:cNvSpPr txBox="1"/>
          <p:nvPr/>
        </p:nvSpPr>
        <p:spPr>
          <a:xfrm>
            <a:off x="1983744" y="4954773"/>
            <a:ext cx="7203035" cy="1477924"/>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4400" kern="1200" dirty="0">
                <a:solidFill>
                  <a:srgbClr val="FFFFFF"/>
                </a:solidFill>
                <a:latin typeface="Arial Black" panose="020B0A04020102020204" pitchFamily="34" charset="0"/>
                <a:ea typeface="+mj-ea"/>
                <a:cs typeface="+mj-cs"/>
              </a:rPr>
              <a:t> </a:t>
            </a:r>
            <a:r>
              <a:rPr lang="en-US" sz="6000" kern="1200" dirty="0">
                <a:solidFill>
                  <a:srgbClr val="FFFFFF"/>
                </a:solidFill>
                <a:latin typeface="Arial Black" panose="020B0A04020102020204" pitchFamily="34" charset="0"/>
                <a:ea typeface="+mj-ea"/>
                <a:cs typeface="+mj-cs"/>
              </a:rPr>
              <a:t>PATH  FOR  2022</a:t>
            </a:r>
          </a:p>
        </p:txBody>
      </p:sp>
      <p:pic>
        <p:nvPicPr>
          <p:cNvPr id="13" name="Picture 12">
            <a:extLst>
              <a:ext uri="{FF2B5EF4-FFF2-40B4-BE49-F238E27FC236}">
                <a16:creationId xmlns:a16="http://schemas.microsoft.com/office/drawing/2014/main" id="{227F50A4-96DC-44F7-8805-D1713FA4CA4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45716" b="33968"/>
          <a:stretch/>
        </p:blipFill>
        <p:spPr>
          <a:xfrm flipV="1">
            <a:off x="0" y="4030580"/>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5" name="Rectangle 14">
            <a:extLst>
              <a:ext uri="{FF2B5EF4-FFF2-40B4-BE49-F238E27FC236}">
                <a16:creationId xmlns:a16="http://schemas.microsoft.com/office/drawing/2014/main" id="{7657922F-06FC-4A81-9EC2-4047535D1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41749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horse-drawn vehicle&#10;&#10;Description automatically generated">
            <a:extLst>
              <a:ext uri="{FF2B5EF4-FFF2-40B4-BE49-F238E27FC236}">
                <a16:creationId xmlns:a16="http://schemas.microsoft.com/office/drawing/2014/main" id="{E74B22ED-36DE-4397-873C-824CFFB3A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384" y="1590199"/>
            <a:ext cx="6007395" cy="2012477"/>
          </a:xfrm>
          <a:prstGeom prst="rect">
            <a:avLst/>
          </a:prstGeom>
        </p:spPr>
      </p:pic>
      <p:sp>
        <p:nvSpPr>
          <p:cNvPr id="2" name="TextBox 1">
            <a:extLst>
              <a:ext uri="{FF2B5EF4-FFF2-40B4-BE49-F238E27FC236}">
                <a16:creationId xmlns:a16="http://schemas.microsoft.com/office/drawing/2014/main" id="{6D43F881-86A1-48C0-B737-CE4718BC547A}"/>
              </a:ext>
            </a:extLst>
          </p:cNvPr>
          <p:cNvSpPr txBox="1"/>
          <p:nvPr/>
        </p:nvSpPr>
        <p:spPr>
          <a:xfrm>
            <a:off x="4060125" y="3692026"/>
            <a:ext cx="4068702" cy="338554"/>
          </a:xfrm>
          <a:prstGeom prst="rect">
            <a:avLst/>
          </a:prstGeom>
          <a:noFill/>
        </p:spPr>
        <p:txBody>
          <a:bodyPr wrap="square" rtlCol="0">
            <a:spAutoFit/>
          </a:bodyPr>
          <a:lstStyle/>
          <a:p>
            <a:r>
              <a:rPr lang="en-US" sz="1600" b="1" dirty="0"/>
              <a:t>MOVING FORWARD  -  HONORING THE PAST</a:t>
            </a:r>
          </a:p>
        </p:txBody>
      </p:sp>
      <p:sp>
        <p:nvSpPr>
          <p:cNvPr id="3" name="TextBox 2">
            <a:extLst>
              <a:ext uri="{FF2B5EF4-FFF2-40B4-BE49-F238E27FC236}">
                <a16:creationId xmlns:a16="http://schemas.microsoft.com/office/drawing/2014/main" id="{9006B504-4379-4A77-9077-4221A01AFF05}"/>
              </a:ext>
            </a:extLst>
          </p:cNvPr>
          <p:cNvSpPr txBox="1"/>
          <p:nvPr/>
        </p:nvSpPr>
        <p:spPr>
          <a:xfrm>
            <a:off x="271305" y="6340380"/>
            <a:ext cx="6059156" cy="369332"/>
          </a:xfrm>
          <a:prstGeom prst="rect">
            <a:avLst/>
          </a:prstGeom>
          <a:noFill/>
        </p:spPr>
        <p:txBody>
          <a:bodyPr wrap="square" rtlCol="0">
            <a:spAutoFit/>
          </a:bodyPr>
          <a:lstStyle/>
          <a:p>
            <a:r>
              <a:rPr lang="en-US" dirty="0">
                <a:solidFill>
                  <a:schemeClr val="bg1"/>
                </a:solidFill>
              </a:rPr>
              <a:t>Shirley Marquardt, RRP President</a:t>
            </a:r>
          </a:p>
        </p:txBody>
      </p:sp>
    </p:spTree>
    <p:extLst>
      <p:ext uri="{BB962C8B-B14F-4D97-AF65-F5344CB8AC3E}">
        <p14:creationId xmlns:p14="http://schemas.microsoft.com/office/powerpoint/2010/main" val="41741547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Right Triangle 11">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drawing, ball&#10;&#10;Description automatically generated">
            <a:extLst>
              <a:ext uri="{FF2B5EF4-FFF2-40B4-BE49-F238E27FC236}">
                <a16:creationId xmlns:a16="http://schemas.microsoft.com/office/drawing/2014/main" id="{DBC5AB90-6D65-4EA2-9968-1EE082784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625" y="846200"/>
            <a:ext cx="5145311" cy="4979334"/>
          </a:xfrm>
          <a:prstGeom prst="rect">
            <a:avLst/>
          </a:prstGeom>
        </p:spPr>
      </p:pic>
      <p:sp>
        <p:nvSpPr>
          <p:cNvPr id="5" name="TextBox 4">
            <a:extLst>
              <a:ext uri="{FF2B5EF4-FFF2-40B4-BE49-F238E27FC236}">
                <a16:creationId xmlns:a16="http://schemas.microsoft.com/office/drawing/2014/main" id="{7537A467-8E43-4A4E-943D-496175191127}"/>
              </a:ext>
            </a:extLst>
          </p:cNvPr>
          <p:cNvSpPr txBox="1"/>
          <p:nvPr/>
        </p:nvSpPr>
        <p:spPr>
          <a:xfrm>
            <a:off x="2286310" y="1485868"/>
            <a:ext cx="1328970" cy="461665"/>
          </a:xfrm>
          <a:prstGeom prst="rect">
            <a:avLst/>
          </a:prstGeom>
          <a:noFill/>
        </p:spPr>
        <p:txBody>
          <a:bodyPr wrap="square" rtlCol="0">
            <a:spAutoFit/>
          </a:bodyPr>
          <a:lstStyle/>
          <a:p>
            <a:r>
              <a:rPr lang="en-US" sz="2400" dirty="0">
                <a:latin typeface="Arial Black" panose="020B0A04020102020204" pitchFamily="34" charset="0"/>
              </a:rPr>
              <a:t>2022</a:t>
            </a:r>
          </a:p>
        </p:txBody>
      </p:sp>
      <p:pic>
        <p:nvPicPr>
          <p:cNvPr id="7" name="Picture 6" descr="A picture containing outdoor, bicycle&#10;&#10;Description automatically generated">
            <a:extLst>
              <a:ext uri="{FF2B5EF4-FFF2-40B4-BE49-F238E27FC236}">
                <a16:creationId xmlns:a16="http://schemas.microsoft.com/office/drawing/2014/main" id="{81A70AEF-18AB-4D87-B8EB-C626963DA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7246" y="5653392"/>
            <a:ext cx="2033444" cy="681204"/>
          </a:xfrm>
          <a:prstGeom prst="rect">
            <a:avLst/>
          </a:prstGeom>
        </p:spPr>
      </p:pic>
      <p:sp>
        <p:nvSpPr>
          <p:cNvPr id="11" name="TextBox 10">
            <a:extLst>
              <a:ext uri="{FF2B5EF4-FFF2-40B4-BE49-F238E27FC236}">
                <a16:creationId xmlns:a16="http://schemas.microsoft.com/office/drawing/2014/main" id="{306B52C4-E39C-45BC-B23E-BC480109BA29}"/>
              </a:ext>
            </a:extLst>
          </p:cNvPr>
          <p:cNvSpPr txBox="1"/>
          <p:nvPr/>
        </p:nvSpPr>
        <p:spPr>
          <a:xfrm>
            <a:off x="6509668" y="1072756"/>
            <a:ext cx="4554305" cy="5078313"/>
          </a:xfrm>
          <a:prstGeom prst="rect">
            <a:avLst/>
          </a:prstGeom>
          <a:noFill/>
        </p:spPr>
        <p:txBody>
          <a:bodyPr wrap="square" rtlCol="0">
            <a:spAutoFit/>
          </a:bodyPr>
          <a:lstStyle/>
          <a:p>
            <a:r>
              <a:rPr lang="en-US" dirty="0">
                <a:latin typeface="Arial Black" panose="020B0A04020102020204" pitchFamily="34" charset="0"/>
              </a:rPr>
              <a:t>Educate  –  Inspire  -  Preserve</a:t>
            </a:r>
          </a:p>
          <a:p>
            <a:endParaRPr lang="en-US" dirty="0">
              <a:latin typeface="Arial Black" panose="020B0A04020102020204" pitchFamily="34" charset="0"/>
            </a:endParaRPr>
          </a:p>
          <a:p>
            <a:endParaRPr lang="en-US" dirty="0">
              <a:latin typeface="Arial Black" panose="020B0A04020102020204" pitchFamily="34" charset="0"/>
            </a:endParaRPr>
          </a:p>
          <a:p>
            <a:r>
              <a:rPr lang="en-US" dirty="0">
                <a:latin typeface="Arial Black" panose="020B0A04020102020204" pitchFamily="34" charset="0"/>
              </a:rPr>
              <a:t>Grow Partnerships &amp; Memberships  </a:t>
            </a:r>
          </a:p>
          <a:p>
            <a:endParaRPr lang="en-US" dirty="0">
              <a:latin typeface="Arial Black" panose="020B0A04020102020204" pitchFamily="34" charset="0"/>
            </a:endParaRPr>
          </a:p>
          <a:p>
            <a:endParaRPr lang="en-US" dirty="0">
              <a:latin typeface="Arial Black" panose="020B0A04020102020204" pitchFamily="34" charset="0"/>
            </a:endParaRPr>
          </a:p>
          <a:p>
            <a:r>
              <a:rPr lang="en-US" dirty="0">
                <a:latin typeface="Arial Black" panose="020B0A04020102020204" pitchFamily="34" charset="0"/>
              </a:rPr>
              <a:t>Continue Current Projects</a:t>
            </a:r>
          </a:p>
          <a:p>
            <a:r>
              <a:rPr lang="en-US" dirty="0">
                <a:latin typeface="Arial Black" panose="020B0A04020102020204" pitchFamily="34" charset="0"/>
              </a:rPr>
              <a:t>     -  Restore Stagecoach Inn</a:t>
            </a:r>
          </a:p>
          <a:p>
            <a:r>
              <a:rPr lang="en-US" dirty="0">
                <a:latin typeface="Arial Black" panose="020B0A04020102020204" pitchFamily="34" charset="0"/>
              </a:rPr>
              <a:t>     -  Kenney’s Fort Awareness</a:t>
            </a:r>
          </a:p>
          <a:p>
            <a:r>
              <a:rPr lang="en-US" dirty="0">
                <a:latin typeface="Arial Black" panose="020B0A04020102020204" pitchFamily="34" charset="0"/>
              </a:rPr>
              <a:t>     -  History Throw Promotion </a:t>
            </a:r>
          </a:p>
          <a:p>
            <a:endParaRPr lang="en-US" dirty="0">
              <a:latin typeface="Arial Black" panose="020B0A04020102020204" pitchFamily="34" charset="0"/>
            </a:endParaRPr>
          </a:p>
          <a:p>
            <a:endParaRPr lang="en-US" dirty="0">
              <a:latin typeface="Arial Black" panose="020B0A04020102020204" pitchFamily="34" charset="0"/>
            </a:endParaRPr>
          </a:p>
          <a:p>
            <a:r>
              <a:rPr lang="en-US" dirty="0">
                <a:latin typeface="Arial Black" panose="020B0A04020102020204" pitchFamily="34" charset="0"/>
              </a:rPr>
              <a:t>Preservation Month Event</a:t>
            </a:r>
          </a:p>
          <a:p>
            <a:endParaRPr lang="en-US" dirty="0">
              <a:latin typeface="Arial Black" panose="020B0A04020102020204" pitchFamily="34" charset="0"/>
            </a:endParaRPr>
          </a:p>
          <a:p>
            <a:endParaRPr lang="en-US" dirty="0">
              <a:latin typeface="Arial Black" panose="020B0A04020102020204" pitchFamily="34" charset="0"/>
            </a:endParaRPr>
          </a:p>
          <a:p>
            <a:r>
              <a:rPr lang="en-US" dirty="0">
                <a:latin typeface="Arial Black" panose="020B0A04020102020204" pitchFamily="34" charset="0"/>
              </a:rPr>
              <a:t>Lunch &amp; Learn Program</a:t>
            </a:r>
          </a:p>
          <a:p>
            <a:endParaRPr lang="en-US" dirty="0">
              <a:latin typeface="Arial Black" panose="020B0A04020102020204" pitchFamily="34" charset="0"/>
            </a:endParaRPr>
          </a:p>
          <a:p>
            <a:r>
              <a:rPr lang="en-US" dirty="0">
                <a:latin typeface="Arial Black" panose="020B0A04020102020204" pitchFamily="34" charset="0"/>
              </a:rPr>
              <a:t>	</a:t>
            </a:r>
          </a:p>
        </p:txBody>
      </p:sp>
      <p:sp>
        <p:nvSpPr>
          <p:cNvPr id="2" name="TextBox 1">
            <a:extLst>
              <a:ext uri="{FF2B5EF4-FFF2-40B4-BE49-F238E27FC236}">
                <a16:creationId xmlns:a16="http://schemas.microsoft.com/office/drawing/2014/main" id="{BB8FC66F-DC89-4F3E-BAF8-5B6B04CBE8B7}"/>
              </a:ext>
            </a:extLst>
          </p:cNvPr>
          <p:cNvSpPr txBox="1"/>
          <p:nvPr/>
        </p:nvSpPr>
        <p:spPr>
          <a:xfrm>
            <a:off x="81080" y="6496601"/>
            <a:ext cx="6771896" cy="369332"/>
          </a:xfrm>
          <a:prstGeom prst="rect">
            <a:avLst/>
          </a:prstGeom>
          <a:noFill/>
        </p:spPr>
        <p:txBody>
          <a:bodyPr wrap="square" rtlCol="0">
            <a:spAutoFit/>
          </a:bodyPr>
          <a:lstStyle/>
          <a:p>
            <a:r>
              <a:rPr lang="en-US" b="1" dirty="0"/>
              <a:t>Shirley Marquardt, RRP President</a:t>
            </a:r>
          </a:p>
        </p:txBody>
      </p:sp>
    </p:spTree>
    <p:extLst>
      <p:ext uri="{BB962C8B-B14F-4D97-AF65-F5344CB8AC3E}">
        <p14:creationId xmlns:p14="http://schemas.microsoft.com/office/powerpoint/2010/main" val="3313496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25">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8" name="Freeform: Shape 27">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615A200F-9AE5-4470-9643-6E990A7F4799}"/>
              </a:ext>
            </a:extLst>
          </p:cNvPr>
          <p:cNvSpPr txBox="1"/>
          <p:nvPr/>
        </p:nvSpPr>
        <p:spPr>
          <a:xfrm>
            <a:off x="2622620" y="2244910"/>
            <a:ext cx="6975309" cy="3842412"/>
          </a:xfrm>
          <a:prstGeom prst="rect">
            <a:avLst/>
          </a:prstGeom>
          <a:noFill/>
        </p:spPr>
        <p:txBody>
          <a:bodyPr vert="horz" lIns="91440" tIns="45720" rIns="91440" bIns="45720" rtlCol="0" anchor="ctr">
            <a:normAutofit fontScale="25000" lnSpcReduction="20000"/>
          </a:bodyPr>
          <a:lstStyle/>
          <a:p>
            <a:pPr algn="ctr">
              <a:lnSpc>
                <a:spcPct val="90000"/>
              </a:lnSpc>
              <a:spcBef>
                <a:spcPct val="0"/>
              </a:spcBef>
              <a:spcAft>
                <a:spcPts val="600"/>
              </a:spcAft>
            </a:pPr>
            <a:r>
              <a:rPr lang="en-US" sz="11200" b="1" kern="1200" dirty="0">
                <a:solidFill>
                  <a:srgbClr val="080808"/>
                </a:solidFill>
                <a:latin typeface="Arial Black" panose="020B0A04020102020204" pitchFamily="34" charset="0"/>
                <a:ea typeface="+mj-ea"/>
                <a:cs typeface="+mj-cs"/>
              </a:rPr>
              <a:t>RRP BUCKET LIST</a:t>
            </a:r>
          </a:p>
          <a:p>
            <a:pPr algn="ctr">
              <a:lnSpc>
                <a:spcPct val="90000"/>
              </a:lnSpc>
              <a:spcBef>
                <a:spcPct val="0"/>
              </a:spcBef>
              <a:spcAft>
                <a:spcPts val="600"/>
              </a:spcAft>
            </a:pPr>
            <a:endParaRPr lang="en-US" sz="11200" b="1" kern="1200" dirty="0">
              <a:solidFill>
                <a:srgbClr val="080808"/>
              </a:solidFill>
              <a:latin typeface="Arial Black" panose="020B0A04020102020204" pitchFamily="34" charset="0"/>
              <a:ea typeface="+mj-ea"/>
              <a:cs typeface="+mj-cs"/>
            </a:endParaRPr>
          </a:p>
          <a:p>
            <a:pPr algn="ctr">
              <a:lnSpc>
                <a:spcPct val="90000"/>
              </a:lnSpc>
              <a:spcBef>
                <a:spcPct val="0"/>
              </a:spcBef>
              <a:spcAft>
                <a:spcPts val="600"/>
              </a:spcAft>
            </a:pPr>
            <a:r>
              <a:rPr lang="en-US" sz="9600" b="1" kern="1200" dirty="0">
                <a:solidFill>
                  <a:srgbClr val="080808"/>
                </a:solidFill>
                <a:latin typeface="Arial Black" panose="020B0A04020102020204" pitchFamily="34" charset="0"/>
                <a:ea typeface="+mj-ea"/>
                <a:cs typeface="+mj-cs"/>
              </a:rPr>
              <a:t>COMPLETE RR STAGECOACH INN</a:t>
            </a:r>
          </a:p>
          <a:p>
            <a:pPr algn="ctr">
              <a:lnSpc>
                <a:spcPct val="90000"/>
              </a:lnSpc>
              <a:spcBef>
                <a:spcPct val="0"/>
              </a:spcBef>
              <a:spcAft>
                <a:spcPts val="600"/>
              </a:spcAft>
            </a:pPr>
            <a:endParaRPr lang="en-US" sz="9600" b="1" kern="1200" dirty="0">
              <a:solidFill>
                <a:srgbClr val="080808"/>
              </a:solidFill>
              <a:latin typeface="Arial Black" panose="020B0A04020102020204" pitchFamily="34" charset="0"/>
              <a:ea typeface="+mj-ea"/>
              <a:cs typeface="+mj-cs"/>
            </a:endParaRPr>
          </a:p>
          <a:p>
            <a:pPr algn="ctr">
              <a:lnSpc>
                <a:spcPct val="90000"/>
              </a:lnSpc>
              <a:spcBef>
                <a:spcPct val="0"/>
              </a:spcBef>
              <a:spcAft>
                <a:spcPts val="600"/>
              </a:spcAft>
            </a:pPr>
            <a:r>
              <a:rPr lang="en-US" sz="9600" b="1" kern="1200" dirty="0">
                <a:solidFill>
                  <a:srgbClr val="080808"/>
                </a:solidFill>
                <a:latin typeface="Arial Black" panose="020B0A04020102020204" pitchFamily="34" charset="0"/>
                <a:ea typeface="+mj-ea"/>
                <a:cs typeface="+mj-cs"/>
              </a:rPr>
              <a:t>INSTALL KENNEY FORT SIGN </a:t>
            </a:r>
          </a:p>
          <a:p>
            <a:pPr algn="ctr">
              <a:lnSpc>
                <a:spcPct val="90000"/>
              </a:lnSpc>
              <a:spcBef>
                <a:spcPct val="0"/>
              </a:spcBef>
              <a:spcAft>
                <a:spcPts val="600"/>
              </a:spcAft>
            </a:pPr>
            <a:endParaRPr lang="en-US" sz="9600" b="1" kern="1200" dirty="0">
              <a:solidFill>
                <a:srgbClr val="080808"/>
              </a:solidFill>
              <a:latin typeface="Arial Black" panose="020B0A04020102020204" pitchFamily="34" charset="0"/>
              <a:ea typeface="+mj-ea"/>
              <a:cs typeface="+mj-cs"/>
            </a:endParaRPr>
          </a:p>
          <a:p>
            <a:pPr algn="ctr">
              <a:lnSpc>
                <a:spcPct val="90000"/>
              </a:lnSpc>
              <a:spcBef>
                <a:spcPct val="0"/>
              </a:spcBef>
              <a:spcAft>
                <a:spcPts val="600"/>
              </a:spcAft>
            </a:pPr>
            <a:r>
              <a:rPr lang="en-US" sz="9600" b="1" kern="1200" dirty="0">
                <a:solidFill>
                  <a:srgbClr val="080808"/>
                </a:solidFill>
                <a:latin typeface="Arial Black" panose="020B0A04020102020204" pitchFamily="34" charset="0"/>
                <a:ea typeface="+mj-ea"/>
                <a:cs typeface="+mj-cs"/>
              </a:rPr>
              <a:t>COLLECT HISTORIC PHOTOS</a:t>
            </a:r>
          </a:p>
          <a:p>
            <a:pPr algn="ctr">
              <a:lnSpc>
                <a:spcPct val="90000"/>
              </a:lnSpc>
              <a:spcBef>
                <a:spcPct val="0"/>
              </a:spcBef>
              <a:spcAft>
                <a:spcPts val="600"/>
              </a:spcAft>
            </a:pPr>
            <a:endParaRPr lang="en-US" sz="9600" b="1" dirty="0">
              <a:solidFill>
                <a:srgbClr val="080808"/>
              </a:solidFill>
              <a:latin typeface="Arial Black" panose="020B0A04020102020204" pitchFamily="34" charset="0"/>
              <a:ea typeface="+mj-ea"/>
              <a:cs typeface="+mj-cs"/>
            </a:endParaRPr>
          </a:p>
          <a:p>
            <a:pPr algn="ctr">
              <a:lnSpc>
                <a:spcPct val="90000"/>
              </a:lnSpc>
              <a:spcBef>
                <a:spcPct val="0"/>
              </a:spcBef>
              <a:spcAft>
                <a:spcPts val="600"/>
              </a:spcAft>
            </a:pPr>
            <a:r>
              <a:rPr lang="en-US" sz="9600" b="1" kern="1200" dirty="0">
                <a:solidFill>
                  <a:srgbClr val="080808"/>
                </a:solidFill>
                <a:latin typeface="Arial Black" panose="020B0A04020102020204" pitchFamily="34" charset="0"/>
                <a:ea typeface="+mj-ea"/>
                <a:cs typeface="+mj-cs"/>
              </a:rPr>
              <a:t>CREATE TOURS USING DOCENTS</a:t>
            </a:r>
          </a:p>
          <a:p>
            <a:pPr algn="ctr">
              <a:lnSpc>
                <a:spcPct val="90000"/>
              </a:lnSpc>
              <a:spcBef>
                <a:spcPct val="0"/>
              </a:spcBef>
              <a:spcAft>
                <a:spcPts val="600"/>
              </a:spcAft>
            </a:pPr>
            <a:endParaRPr lang="en-US" sz="9600" b="1" kern="1200" dirty="0">
              <a:solidFill>
                <a:srgbClr val="080808"/>
              </a:solidFill>
              <a:latin typeface="Arial Black" panose="020B0A04020102020204" pitchFamily="34" charset="0"/>
              <a:ea typeface="+mj-ea"/>
              <a:cs typeface="+mj-cs"/>
            </a:endParaRPr>
          </a:p>
          <a:p>
            <a:pPr algn="ctr">
              <a:lnSpc>
                <a:spcPct val="90000"/>
              </a:lnSpc>
              <a:spcBef>
                <a:spcPct val="0"/>
              </a:spcBef>
              <a:spcAft>
                <a:spcPts val="600"/>
              </a:spcAft>
            </a:pPr>
            <a:r>
              <a:rPr lang="en-US" sz="9600" b="1" kern="1200" dirty="0">
                <a:solidFill>
                  <a:srgbClr val="080808"/>
                </a:solidFill>
                <a:latin typeface="Arial Black" panose="020B0A04020102020204" pitchFamily="34" charset="0"/>
                <a:ea typeface="+mj-ea"/>
                <a:cs typeface="+mj-cs"/>
              </a:rPr>
              <a:t>GROW PARTNERSHIPS</a:t>
            </a:r>
          </a:p>
          <a:p>
            <a:pPr algn="ctr">
              <a:lnSpc>
                <a:spcPct val="90000"/>
              </a:lnSpc>
              <a:spcBef>
                <a:spcPct val="0"/>
              </a:spcBef>
              <a:spcAft>
                <a:spcPts val="600"/>
              </a:spcAft>
            </a:pPr>
            <a:endParaRPr lang="en-US" sz="9600" b="1" kern="1200" dirty="0">
              <a:solidFill>
                <a:srgbClr val="080808"/>
              </a:solidFill>
              <a:latin typeface="Arial Black" panose="020B0A04020102020204" pitchFamily="34" charset="0"/>
              <a:ea typeface="+mj-ea"/>
              <a:cs typeface="+mj-cs"/>
            </a:endParaRPr>
          </a:p>
          <a:p>
            <a:pPr algn="ctr">
              <a:lnSpc>
                <a:spcPct val="90000"/>
              </a:lnSpc>
              <a:spcBef>
                <a:spcPct val="0"/>
              </a:spcBef>
              <a:spcAft>
                <a:spcPts val="600"/>
              </a:spcAft>
            </a:pPr>
            <a:endParaRPr lang="en-US" sz="9600" b="1" kern="1200" dirty="0">
              <a:solidFill>
                <a:srgbClr val="080808"/>
              </a:solidFill>
              <a:latin typeface="+mj-lt"/>
              <a:ea typeface="+mj-ea"/>
              <a:cs typeface="+mj-cs"/>
            </a:endParaRPr>
          </a:p>
          <a:p>
            <a:pPr algn="ctr">
              <a:lnSpc>
                <a:spcPct val="90000"/>
              </a:lnSpc>
              <a:spcBef>
                <a:spcPct val="0"/>
              </a:spcBef>
              <a:spcAft>
                <a:spcPts val="600"/>
              </a:spcAft>
            </a:pPr>
            <a:r>
              <a:rPr lang="en-US" sz="9600" b="1" kern="1200" dirty="0">
                <a:solidFill>
                  <a:srgbClr val="080808"/>
                </a:solidFill>
                <a:latin typeface="+mj-lt"/>
                <a:ea typeface="+mj-ea"/>
                <a:cs typeface="+mj-cs"/>
              </a:rPr>
              <a:t> </a:t>
            </a:r>
          </a:p>
        </p:txBody>
      </p:sp>
      <p:sp>
        <p:nvSpPr>
          <p:cNvPr id="30" name="Freeform: Shape 29">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2" name="Freeform: Shape 31">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Rectangle 33">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CA7DF28F-E2BA-44C9-BD1A-23F525AE6EF5}"/>
              </a:ext>
            </a:extLst>
          </p:cNvPr>
          <p:cNvSpPr txBox="1"/>
          <p:nvPr/>
        </p:nvSpPr>
        <p:spPr>
          <a:xfrm>
            <a:off x="130629" y="6295318"/>
            <a:ext cx="4772967" cy="369332"/>
          </a:xfrm>
          <a:prstGeom prst="rect">
            <a:avLst/>
          </a:prstGeom>
          <a:noFill/>
        </p:spPr>
        <p:txBody>
          <a:bodyPr wrap="square" rtlCol="0">
            <a:spAutoFit/>
          </a:bodyPr>
          <a:lstStyle/>
          <a:p>
            <a:r>
              <a:rPr lang="en-US" b="1" dirty="0"/>
              <a:t>Shirley Marquardt, RRP President</a:t>
            </a:r>
          </a:p>
        </p:txBody>
      </p:sp>
    </p:spTree>
    <p:extLst>
      <p:ext uri="{BB962C8B-B14F-4D97-AF65-F5344CB8AC3E}">
        <p14:creationId xmlns:p14="http://schemas.microsoft.com/office/powerpoint/2010/main" val="2229651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Shape 15">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Logo&#10;&#10;Description automatically generated">
            <a:extLst>
              <a:ext uri="{FF2B5EF4-FFF2-40B4-BE49-F238E27FC236}">
                <a16:creationId xmlns:a16="http://schemas.microsoft.com/office/drawing/2014/main" id="{4CA3EC34-E158-4FCD-BD66-0E05579D4AC4}"/>
              </a:ext>
            </a:extLst>
          </p:cNvPr>
          <p:cNvPicPr>
            <a:picLocks noChangeAspect="1"/>
          </p:cNvPicPr>
          <p:nvPr/>
        </p:nvPicPr>
        <p:blipFill>
          <a:blip r:embed="rId3"/>
          <a:stretch>
            <a:fillRect/>
          </a:stretch>
        </p:blipFill>
        <p:spPr>
          <a:xfrm>
            <a:off x="637376" y="1287693"/>
            <a:ext cx="3343202" cy="3385521"/>
          </a:xfrm>
          <a:prstGeom prst="rect">
            <a:avLst/>
          </a:prstGeom>
        </p:spPr>
      </p:pic>
      <p:sp>
        <p:nvSpPr>
          <p:cNvPr id="18" name="Freeform: Shape 17">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descr="A picture containing text, horse-drawn vehicle&#10;&#10;Description automatically generated">
            <a:extLst>
              <a:ext uri="{FF2B5EF4-FFF2-40B4-BE49-F238E27FC236}">
                <a16:creationId xmlns:a16="http://schemas.microsoft.com/office/drawing/2014/main" id="{CC05EF8D-13D6-4EAB-93DE-9EB08B939D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5244" y="2690114"/>
            <a:ext cx="6020730" cy="2016944"/>
          </a:xfrm>
          <a:prstGeom prst="rect">
            <a:avLst/>
          </a:prstGeom>
        </p:spPr>
      </p:pic>
      <p:sp>
        <p:nvSpPr>
          <p:cNvPr id="2" name="TextBox 1">
            <a:extLst>
              <a:ext uri="{FF2B5EF4-FFF2-40B4-BE49-F238E27FC236}">
                <a16:creationId xmlns:a16="http://schemas.microsoft.com/office/drawing/2014/main" id="{4D84546E-88B7-4E3B-903B-DB0227A4359B}"/>
              </a:ext>
            </a:extLst>
          </p:cNvPr>
          <p:cNvSpPr txBox="1"/>
          <p:nvPr/>
        </p:nvSpPr>
        <p:spPr>
          <a:xfrm>
            <a:off x="284141" y="6313861"/>
            <a:ext cx="4342949" cy="369332"/>
          </a:xfrm>
          <a:prstGeom prst="rect">
            <a:avLst/>
          </a:prstGeom>
          <a:noFill/>
        </p:spPr>
        <p:txBody>
          <a:bodyPr wrap="square" rtlCol="0">
            <a:spAutoFit/>
          </a:bodyPr>
          <a:lstStyle/>
          <a:p>
            <a:r>
              <a:rPr lang="en-US" b="1" dirty="0"/>
              <a:t>Judy Anderson – Board of Directors</a:t>
            </a:r>
          </a:p>
        </p:txBody>
      </p:sp>
    </p:spTree>
    <p:extLst>
      <p:ext uri="{BB962C8B-B14F-4D97-AF65-F5344CB8AC3E}">
        <p14:creationId xmlns:p14="http://schemas.microsoft.com/office/powerpoint/2010/main" val="3725363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1">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object, clock, woman&#10;&#10;Description automatically generated">
            <a:extLst>
              <a:ext uri="{FF2B5EF4-FFF2-40B4-BE49-F238E27FC236}">
                <a16:creationId xmlns:a16="http://schemas.microsoft.com/office/drawing/2014/main" id="{FBFE0F60-2186-4518-A418-C1CA376D2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762" y="1379416"/>
            <a:ext cx="3912902" cy="3912902"/>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C765C3B8-F3D3-4822-88A7-854B48E74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909" y="5521889"/>
            <a:ext cx="1454607" cy="487294"/>
          </a:xfrm>
          <a:prstGeom prst="rect">
            <a:avLst/>
          </a:prstGeom>
        </p:spPr>
      </p:pic>
      <p:sp>
        <p:nvSpPr>
          <p:cNvPr id="17" name="TextBox 16">
            <a:extLst>
              <a:ext uri="{FF2B5EF4-FFF2-40B4-BE49-F238E27FC236}">
                <a16:creationId xmlns:a16="http://schemas.microsoft.com/office/drawing/2014/main" id="{582CD19B-192A-4EEE-9110-611B3D4B429D}"/>
              </a:ext>
            </a:extLst>
          </p:cNvPr>
          <p:cNvSpPr txBox="1"/>
          <p:nvPr/>
        </p:nvSpPr>
        <p:spPr>
          <a:xfrm>
            <a:off x="4900781" y="871889"/>
            <a:ext cx="6467457" cy="5139869"/>
          </a:xfrm>
          <a:prstGeom prst="rect">
            <a:avLst/>
          </a:prstGeom>
          <a:solidFill>
            <a:schemeClr val="bg1">
              <a:lumMod val="85000"/>
            </a:schemeClr>
          </a:solidFill>
          <a:ln w="38100">
            <a:solidFill>
              <a:schemeClr val="tx1"/>
            </a:solidFill>
          </a:ln>
        </p:spPr>
        <p:txBody>
          <a:bodyPr wrap="square" rtlCol="0">
            <a:spAutoFit/>
          </a:bodyPr>
          <a:lstStyle/>
          <a:p>
            <a:r>
              <a:rPr lang="en-US" sz="2400" dirty="0">
                <a:latin typeface="Arial Black" panose="020B0A04020102020204" pitchFamily="34" charset="0"/>
              </a:rPr>
              <a:t>           ANNUAL RRP AWARDS </a:t>
            </a:r>
          </a:p>
          <a:p>
            <a:pPr marL="457200" indent="-457200">
              <a:buFont typeface="Arial" panose="020B0604020202020204" pitchFamily="34" charset="0"/>
              <a:buChar char="•"/>
            </a:pPr>
            <a:endParaRPr lang="en-US" sz="2400" dirty="0">
              <a:latin typeface="Arial Black" panose="020B0A04020102020204" pitchFamily="34" charset="0"/>
            </a:endParaRPr>
          </a:p>
          <a:p>
            <a:pPr marL="457200" indent="-457200">
              <a:buFont typeface="Arial" panose="020B0604020202020204" pitchFamily="34" charset="0"/>
              <a:buChar char="•"/>
            </a:pPr>
            <a:r>
              <a:rPr lang="en-US" sz="2400" dirty="0">
                <a:latin typeface="Arial Black" panose="020B0A04020102020204" pitchFamily="34" charset="0"/>
              </a:rPr>
              <a:t>PARTNER OF YEAR </a:t>
            </a:r>
          </a:p>
          <a:p>
            <a:pPr marL="457200" indent="-457200">
              <a:buFont typeface="Arial" panose="020B0604020202020204" pitchFamily="34" charset="0"/>
              <a:buChar char="•"/>
            </a:pPr>
            <a:r>
              <a:rPr lang="en-US" sz="2400" dirty="0">
                <a:latin typeface="Arial Black" panose="020B0A04020102020204" pitchFamily="34" charset="0"/>
              </a:rPr>
              <a:t>SUPPORTERS</a:t>
            </a:r>
          </a:p>
          <a:p>
            <a:r>
              <a:rPr lang="en-US" sz="2000" dirty="0">
                <a:latin typeface="Arial Black" panose="020B0A04020102020204" pitchFamily="34" charset="0"/>
              </a:rPr>
              <a:t>        BUSINESS – NONPROFIT - INDIVIDUAL </a:t>
            </a:r>
          </a:p>
          <a:p>
            <a:endParaRPr lang="en-US" sz="2000" dirty="0">
              <a:latin typeface="Arial Black" panose="020B0A04020102020204" pitchFamily="34" charset="0"/>
            </a:endParaRPr>
          </a:p>
          <a:p>
            <a:pPr marL="342900" indent="-342900">
              <a:buFont typeface="Arial" panose="020B0604020202020204" pitchFamily="34" charset="0"/>
              <a:buChar char="•"/>
            </a:pPr>
            <a:r>
              <a:rPr lang="en-US" sz="2400" dirty="0">
                <a:latin typeface="Arial Black" panose="020B0A04020102020204" pitchFamily="34" charset="0"/>
              </a:rPr>
              <a:t>YOUTH </a:t>
            </a:r>
          </a:p>
          <a:p>
            <a:pPr marL="457200" indent="-457200">
              <a:buFont typeface="Arial" panose="020B0604020202020204" pitchFamily="34" charset="0"/>
              <a:buChar char="•"/>
            </a:pPr>
            <a:endParaRPr lang="en-US" sz="2400" dirty="0">
              <a:latin typeface="Arial Black" panose="020B0A04020102020204" pitchFamily="34" charset="0"/>
            </a:endParaRPr>
          </a:p>
          <a:p>
            <a:pPr marL="457200" indent="-457200">
              <a:buFont typeface="Arial" panose="020B0604020202020204" pitchFamily="34" charset="0"/>
              <a:buChar char="•"/>
            </a:pPr>
            <a:r>
              <a:rPr lang="en-US" sz="2400" dirty="0">
                <a:latin typeface="Arial Black" panose="020B0A04020102020204" pitchFamily="34" charset="0"/>
              </a:rPr>
              <a:t>MEDIA </a:t>
            </a:r>
          </a:p>
          <a:p>
            <a:pPr marL="457200" indent="-457200">
              <a:buFont typeface="Arial" panose="020B0604020202020204" pitchFamily="34" charset="0"/>
              <a:buChar char="•"/>
            </a:pPr>
            <a:r>
              <a:rPr lang="en-US" sz="2400" dirty="0">
                <a:latin typeface="Arial Black" panose="020B0A04020102020204" pitchFamily="34" charset="0"/>
              </a:rPr>
              <a:t>EDUCATION</a:t>
            </a:r>
          </a:p>
          <a:p>
            <a:pPr marL="457200" indent="-457200">
              <a:buFont typeface="Arial" panose="020B0604020202020204" pitchFamily="34" charset="0"/>
              <a:buChar char="•"/>
            </a:pPr>
            <a:r>
              <a:rPr lang="en-US" sz="2400" dirty="0">
                <a:latin typeface="Arial Black" panose="020B0A04020102020204" pitchFamily="34" charset="0"/>
              </a:rPr>
              <a:t>RESTORATION</a:t>
            </a:r>
          </a:p>
          <a:p>
            <a:pPr marL="457200" indent="-457200">
              <a:buFont typeface="Arial" panose="020B0604020202020204" pitchFamily="34" charset="0"/>
              <a:buChar char="•"/>
            </a:pPr>
            <a:endParaRPr lang="en-US" sz="2400" dirty="0">
              <a:latin typeface="Arial Black" panose="020B0A04020102020204" pitchFamily="34" charset="0"/>
            </a:endParaRPr>
          </a:p>
          <a:p>
            <a:pPr marL="457200" indent="-457200">
              <a:buFont typeface="Arial" panose="020B0604020202020204" pitchFamily="34" charset="0"/>
              <a:buChar char="•"/>
            </a:pPr>
            <a:r>
              <a:rPr lang="en-US" sz="2400" dirty="0">
                <a:latin typeface="Arial Black" panose="020B0A04020102020204" pitchFamily="34" charset="0"/>
              </a:rPr>
              <a:t>APPRECIATION-PUBLIC SERVICE</a:t>
            </a:r>
          </a:p>
          <a:p>
            <a:pPr marL="457200" indent="-457200">
              <a:buFont typeface="Arial" panose="020B0604020202020204" pitchFamily="34" charset="0"/>
              <a:buChar char="•"/>
            </a:pPr>
            <a:r>
              <a:rPr lang="en-US" sz="2400" dirty="0">
                <a:latin typeface="Arial Black" panose="020B0A04020102020204" pitchFamily="34" charset="0"/>
              </a:rPr>
              <a:t>SPECIAL RECOGNITION</a:t>
            </a:r>
          </a:p>
        </p:txBody>
      </p:sp>
      <p:sp>
        <p:nvSpPr>
          <p:cNvPr id="19" name="TextBox 18">
            <a:extLst>
              <a:ext uri="{FF2B5EF4-FFF2-40B4-BE49-F238E27FC236}">
                <a16:creationId xmlns:a16="http://schemas.microsoft.com/office/drawing/2014/main" id="{02165C28-2A3C-4172-9173-8320F42D712C}"/>
              </a:ext>
            </a:extLst>
          </p:cNvPr>
          <p:cNvSpPr txBox="1"/>
          <p:nvPr/>
        </p:nvSpPr>
        <p:spPr>
          <a:xfrm>
            <a:off x="1967024" y="689740"/>
            <a:ext cx="1540492" cy="646331"/>
          </a:xfrm>
          <a:prstGeom prst="rect">
            <a:avLst/>
          </a:prstGeom>
          <a:noFill/>
        </p:spPr>
        <p:txBody>
          <a:bodyPr wrap="square" rtlCol="0">
            <a:spAutoFit/>
          </a:bodyPr>
          <a:lstStyle/>
          <a:p>
            <a:r>
              <a:rPr lang="en-US" sz="3600" dirty="0">
                <a:latin typeface="Arial Black" panose="020B0A04020102020204" pitchFamily="34" charset="0"/>
              </a:rPr>
              <a:t>2021</a:t>
            </a:r>
          </a:p>
        </p:txBody>
      </p:sp>
      <p:sp>
        <p:nvSpPr>
          <p:cNvPr id="2" name="TextBox 1">
            <a:extLst>
              <a:ext uri="{FF2B5EF4-FFF2-40B4-BE49-F238E27FC236}">
                <a16:creationId xmlns:a16="http://schemas.microsoft.com/office/drawing/2014/main" id="{2DFEC001-A174-4247-8760-A25695931EBC}"/>
              </a:ext>
            </a:extLst>
          </p:cNvPr>
          <p:cNvSpPr txBox="1"/>
          <p:nvPr/>
        </p:nvSpPr>
        <p:spPr>
          <a:xfrm>
            <a:off x="148296" y="6359912"/>
            <a:ext cx="4460951" cy="369332"/>
          </a:xfrm>
          <a:prstGeom prst="rect">
            <a:avLst/>
          </a:prstGeom>
          <a:noFill/>
        </p:spPr>
        <p:txBody>
          <a:bodyPr wrap="square" rtlCol="0">
            <a:spAutoFit/>
          </a:bodyPr>
          <a:lstStyle/>
          <a:p>
            <a:r>
              <a:rPr lang="en-US" b="1" dirty="0"/>
              <a:t>Judy Anderson – Board of Directors</a:t>
            </a:r>
          </a:p>
        </p:txBody>
      </p:sp>
    </p:spTree>
    <p:extLst>
      <p:ext uri="{BB962C8B-B14F-4D97-AF65-F5344CB8AC3E}">
        <p14:creationId xmlns:p14="http://schemas.microsoft.com/office/powerpoint/2010/main" val="241602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horse-drawn vehicle&#10;&#10;Description automatically generated">
            <a:extLst>
              <a:ext uri="{FF2B5EF4-FFF2-40B4-BE49-F238E27FC236}">
                <a16:creationId xmlns:a16="http://schemas.microsoft.com/office/drawing/2014/main" id="{7E90588C-07D1-42D8-97DE-38BE5BA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82" y="641615"/>
            <a:ext cx="2843949" cy="952723"/>
          </a:xfrm>
          <a:prstGeom prst="rect">
            <a:avLst/>
          </a:prstGeom>
        </p:spPr>
      </p:pic>
      <p:sp>
        <p:nvSpPr>
          <p:cNvPr id="4" name="TextBox 3">
            <a:extLst>
              <a:ext uri="{FF2B5EF4-FFF2-40B4-BE49-F238E27FC236}">
                <a16:creationId xmlns:a16="http://schemas.microsoft.com/office/drawing/2014/main" id="{2AF9127A-3D32-40F9-94D8-AF36389D63AD}"/>
              </a:ext>
            </a:extLst>
          </p:cNvPr>
          <p:cNvSpPr txBox="1"/>
          <p:nvPr/>
        </p:nvSpPr>
        <p:spPr>
          <a:xfrm>
            <a:off x="85701" y="2612178"/>
            <a:ext cx="3530009" cy="3227982"/>
          </a:xfrm>
          <a:prstGeom prst="rect">
            <a:avLst/>
          </a:prstGeom>
          <a:noFill/>
        </p:spPr>
        <p:txBody>
          <a:bodyPr vert="horz" lIns="91440" tIns="45720" rIns="91440" bIns="45720" rtlCol="0" anchor="ctr">
            <a:noAutofit/>
          </a:bodyPr>
          <a:lstStyle/>
          <a:p>
            <a:pPr algn="ctr">
              <a:lnSpc>
                <a:spcPct val="90000"/>
              </a:lnSpc>
              <a:spcAft>
                <a:spcPts val="600"/>
              </a:spcAft>
            </a:pPr>
            <a:r>
              <a:rPr lang="en-US" sz="2400" b="1" dirty="0">
                <a:solidFill>
                  <a:schemeClr val="bg1"/>
                </a:solidFill>
              </a:rPr>
              <a:t>2022</a:t>
            </a:r>
          </a:p>
          <a:p>
            <a:pPr algn="ctr">
              <a:lnSpc>
                <a:spcPct val="90000"/>
              </a:lnSpc>
              <a:spcAft>
                <a:spcPts val="600"/>
              </a:spcAft>
            </a:pPr>
            <a:endParaRPr lang="en-US" sz="2400" b="1" dirty="0">
              <a:solidFill>
                <a:schemeClr val="bg1"/>
              </a:solidFill>
            </a:endParaRPr>
          </a:p>
          <a:p>
            <a:pPr algn="ctr">
              <a:lnSpc>
                <a:spcPct val="90000"/>
              </a:lnSpc>
              <a:spcAft>
                <a:spcPts val="600"/>
              </a:spcAft>
            </a:pPr>
            <a:r>
              <a:rPr lang="en-US" sz="3600" b="1" dirty="0">
                <a:solidFill>
                  <a:schemeClr val="bg1"/>
                </a:solidFill>
              </a:rPr>
              <a:t> PARTNER</a:t>
            </a:r>
          </a:p>
          <a:p>
            <a:pPr algn="ctr">
              <a:lnSpc>
                <a:spcPct val="90000"/>
              </a:lnSpc>
              <a:spcAft>
                <a:spcPts val="600"/>
              </a:spcAft>
            </a:pPr>
            <a:r>
              <a:rPr lang="en-US" sz="3600" b="1" dirty="0">
                <a:solidFill>
                  <a:schemeClr val="bg1"/>
                </a:solidFill>
              </a:rPr>
              <a:t> OF YEAR</a:t>
            </a:r>
          </a:p>
          <a:p>
            <a:pPr algn="ctr">
              <a:lnSpc>
                <a:spcPct val="90000"/>
              </a:lnSpc>
              <a:spcAft>
                <a:spcPts val="600"/>
              </a:spcAft>
            </a:pPr>
            <a:r>
              <a:rPr lang="en-US" sz="3600" b="1" dirty="0">
                <a:solidFill>
                  <a:schemeClr val="bg1"/>
                </a:solidFill>
              </a:rPr>
              <a:t>AWARD</a:t>
            </a:r>
          </a:p>
          <a:p>
            <a:pPr algn="ctr">
              <a:lnSpc>
                <a:spcPct val="90000"/>
              </a:lnSpc>
              <a:spcAft>
                <a:spcPts val="600"/>
              </a:spcAft>
            </a:pPr>
            <a:endParaRPr lang="en-US" sz="2400" b="1" dirty="0">
              <a:solidFill>
                <a:schemeClr val="bg1"/>
              </a:solidFill>
            </a:endParaRPr>
          </a:p>
          <a:p>
            <a:pPr>
              <a:lnSpc>
                <a:spcPct val="90000"/>
              </a:lnSpc>
              <a:spcAft>
                <a:spcPts val="600"/>
              </a:spcAft>
            </a:pPr>
            <a:r>
              <a:rPr lang="en-US" sz="2400" b="1" dirty="0">
                <a:solidFill>
                  <a:schemeClr val="bg1"/>
                </a:solidFill>
              </a:rPr>
              <a:t> </a:t>
            </a:r>
          </a:p>
        </p:txBody>
      </p:sp>
      <p:sp>
        <p:nvSpPr>
          <p:cNvPr id="2" name="TextBox 1">
            <a:extLst>
              <a:ext uri="{FF2B5EF4-FFF2-40B4-BE49-F238E27FC236}">
                <a16:creationId xmlns:a16="http://schemas.microsoft.com/office/drawing/2014/main" id="{65EE6B39-375E-472C-9385-56CA953250B2}"/>
              </a:ext>
            </a:extLst>
          </p:cNvPr>
          <p:cNvSpPr txBox="1"/>
          <p:nvPr/>
        </p:nvSpPr>
        <p:spPr>
          <a:xfrm>
            <a:off x="4120081" y="228123"/>
            <a:ext cx="7731191" cy="6463308"/>
          </a:xfrm>
          <a:prstGeom prst="rect">
            <a:avLst/>
          </a:prstGeom>
          <a:solidFill>
            <a:schemeClr val="accent4">
              <a:lumMod val="20000"/>
              <a:lumOff val="80000"/>
            </a:schemeClr>
          </a:solidFill>
          <a:ln w="38100">
            <a:solidFill>
              <a:schemeClr val="tx1"/>
            </a:solidFill>
          </a:ln>
        </p:spPr>
        <p:txBody>
          <a:bodyPr wrap="square" rtlCol="0">
            <a:spAutoFit/>
          </a:bodyPr>
          <a:lstStyle/>
          <a:p>
            <a:pPr algn="ctr"/>
            <a:r>
              <a:rPr lang="en-US" b="1" dirty="0">
                <a:latin typeface="Arial Black" panose="020B0A04020102020204" pitchFamily="34" charset="0"/>
              </a:rPr>
              <a:t>   </a:t>
            </a:r>
          </a:p>
          <a:p>
            <a:pPr algn="ctr"/>
            <a:r>
              <a:rPr lang="en-US" b="1" dirty="0">
                <a:latin typeface="Arial Black" panose="020B0A04020102020204" pitchFamily="34" charset="0"/>
              </a:rPr>
              <a:t>    </a:t>
            </a:r>
            <a:r>
              <a:rPr lang="en-US" sz="2400" b="1" dirty="0">
                <a:latin typeface="Arial Black" panose="020B0A04020102020204" pitchFamily="34" charset="0"/>
              </a:rPr>
              <a:t>ROUND ROCK PRESERVATION</a:t>
            </a:r>
          </a:p>
          <a:p>
            <a:pPr algn="ctr"/>
            <a:endParaRPr lang="en-US" sz="800" b="1" dirty="0">
              <a:latin typeface="Arial Black" panose="020B0A04020102020204" pitchFamily="34" charset="0"/>
            </a:endParaRPr>
          </a:p>
          <a:p>
            <a:pPr algn="ctr"/>
            <a:r>
              <a:rPr lang="en-US" b="1" dirty="0">
                <a:latin typeface="Arial Black" panose="020B0A04020102020204" pitchFamily="34" charset="0"/>
              </a:rPr>
              <a:t>RECOGNIZES</a:t>
            </a:r>
          </a:p>
          <a:p>
            <a:pPr algn="ctr"/>
            <a:endParaRPr lang="en-US" b="1" dirty="0">
              <a:latin typeface="Arial Black" panose="020B0A04020102020204" pitchFamily="34" charset="0"/>
            </a:endParaRPr>
          </a:p>
          <a:p>
            <a:pPr algn="ctr"/>
            <a:endParaRPr lang="en-US" sz="800" b="1" dirty="0">
              <a:latin typeface="Arial Black" panose="020B0A04020102020204" pitchFamily="34" charset="0"/>
            </a:endParaRPr>
          </a:p>
          <a:p>
            <a:pPr algn="ctr"/>
            <a:r>
              <a:rPr lang="en-US" sz="2400" b="1" dirty="0">
                <a:latin typeface="Arial Black" panose="020B0A04020102020204" pitchFamily="34" charset="0"/>
              </a:rPr>
              <a:t>    </a:t>
            </a:r>
            <a:r>
              <a:rPr lang="en-US" sz="3200" b="1" dirty="0">
                <a:latin typeface="Arial Black" panose="020B0A04020102020204" pitchFamily="34" charset="0"/>
              </a:rPr>
              <a:t>CITY OF ROUND ROCK</a:t>
            </a:r>
          </a:p>
          <a:p>
            <a:pPr algn="ctr"/>
            <a:endParaRPr lang="en-US" sz="1200" b="1" dirty="0">
              <a:solidFill>
                <a:schemeClr val="accent5">
                  <a:lumMod val="75000"/>
                </a:schemeClr>
              </a:solidFill>
              <a:latin typeface="Arial Black" panose="020B0A04020102020204" pitchFamily="34" charset="0"/>
            </a:endParaRPr>
          </a:p>
          <a:p>
            <a:pPr algn="ctr"/>
            <a:r>
              <a:rPr lang="en-US" sz="1200" b="1" dirty="0">
                <a:latin typeface="Arial Black" panose="020B0A04020102020204" pitchFamily="34" charset="0"/>
              </a:rPr>
              <a:t>    </a:t>
            </a:r>
          </a:p>
          <a:p>
            <a:pPr algn="ctr"/>
            <a:endParaRPr lang="en-US" sz="1200" b="1" dirty="0">
              <a:latin typeface="Arial Black" panose="020B0A04020102020204" pitchFamily="34" charset="0"/>
            </a:endParaRPr>
          </a:p>
          <a:p>
            <a:pPr algn="ctr"/>
            <a:endParaRPr lang="en-US" sz="1200" b="1" dirty="0">
              <a:latin typeface="Arial Black" panose="020B0A04020102020204" pitchFamily="34" charset="0"/>
            </a:endParaRPr>
          </a:p>
          <a:p>
            <a:pPr algn="ctr"/>
            <a:endParaRPr lang="en-US" sz="1200" b="1" dirty="0">
              <a:latin typeface="Arial Black" panose="020B0A04020102020204" pitchFamily="34" charset="0"/>
            </a:endParaRPr>
          </a:p>
          <a:p>
            <a:pPr algn="ctr"/>
            <a:endParaRPr lang="en-US" sz="1200" b="1" dirty="0">
              <a:latin typeface="Arial Black" panose="020B0A04020102020204" pitchFamily="34" charset="0"/>
            </a:endParaRPr>
          </a:p>
          <a:p>
            <a:pPr algn="ctr"/>
            <a:endParaRPr lang="en-US" sz="1200" b="1" dirty="0">
              <a:latin typeface="Arial Black" panose="020B0A04020102020204" pitchFamily="34" charset="0"/>
            </a:endParaRPr>
          </a:p>
          <a:p>
            <a:pPr algn="ctr"/>
            <a:endParaRPr lang="en-US" sz="1200" b="1" dirty="0">
              <a:latin typeface="Arial Black" panose="020B0A04020102020204" pitchFamily="34" charset="0"/>
            </a:endParaRPr>
          </a:p>
          <a:p>
            <a:pPr algn="ctr"/>
            <a:endParaRPr lang="en-US" sz="1200" b="1" dirty="0">
              <a:latin typeface="Arial Black" panose="020B0A04020102020204" pitchFamily="34" charset="0"/>
            </a:endParaRPr>
          </a:p>
          <a:p>
            <a:pPr algn="ctr"/>
            <a:endParaRPr lang="en-US" sz="1200" b="1" dirty="0">
              <a:latin typeface="Arial Black" panose="020B0A04020102020204" pitchFamily="34" charset="0"/>
            </a:endParaRPr>
          </a:p>
          <a:p>
            <a:pPr algn="ctr"/>
            <a:endParaRPr lang="en-US" sz="1200" b="1" dirty="0">
              <a:latin typeface="Arial Black" panose="020B0A04020102020204" pitchFamily="34" charset="0"/>
            </a:endParaRPr>
          </a:p>
          <a:p>
            <a:pPr algn="ctr"/>
            <a:endParaRPr lang="en-US" sz="1200" b="1" dirty="0">
              <a:latin typeface="Arial Black" panose="020B0A04020102020204" pitchFamily="34" charset="0"/>
            </a:endParaRPr>
          </a:p>
          <a:p>
            <a:pPr algn="ctr"/>
            <a:endParaRPr lang="en-US" sz="1200" b="1" dirty="0">
              <a:latin typeface="Arial Black" panose="020B0A04020102020204" pitchFamily="34" charset="0"/>
            </a:endParaRPr>
          </a:p>
          <a:p>
            <a:pPr algn="ctr"/>
            <a:endParaRPr lang="en-US" sz="1200" b="1" dirty="0">
              <a:latin typeface="Arial Black" panose="020B0A04020102020204" pitchFamily="34" charset="0"/>
            </a:endParaRPr>
          </a:p>
          <a:p>
            <a:pPr algn="ctr"/>
            <a:endParaRPr lang="en-US" sz="1200" b="1" dirty="0">
              <a:latin typeface="Arial Black" panose="020B0A04020102020204" pitchFamily="34" charset="0"/>
            </a:endParaRPr>
          </a:p>
          <a:p>
            <a:pPr algn="ctr"/>
            <a:endParaRPr lang="en-US" b="1" dirty="0">
              <a:latin typeface="Arial Black" panose="020B0A04020102020204" pitchFamily="34" charset="0"/>
            </a:endParaRPr>
          </a:p>
          <a:p>
            <a:pPr algn="ctr"/>
            <a:r>
              <a:rPr lang="en-US" b="1" dirty="0">
                <a:latin typeface="Arial Black" panose="020B0A04020102020204" pitchFamily="34" charset="0"/>
              </a:rPr>
              <a:t>   AS</a:t>
            </a:r>
          </a:p>
          <a:p>
            <a:pPr algn="ctr"/>
            <a:endParaRPr lang="en-US" b="1" dirty="0">
              <a:latin typeface="Arial Black" panose="020B0A04020102020204" pitchFamily="34" charset="0"/>
            </a:endParaRPr>
          </a:p>
          <a:p>
            <a:pPr algn="ctr"/>
            <a:endParaRPr lang="en-US" sz="1200" b="1" dirty="0">
              <a:solidFill>
                <a:schemeClr val="accent5">
                  <a:lumMod val="75000"/>
                </a:schemeClr>
              </a:solidFill>
              <a:latin typeface="Arial Black" panose="020B0A04020102020204" pitchFamily="34" charset="0"/>
            </a:endParaRPr>
          </a:p>
          <a:p>
            <a:pPr algn="ctr"/>
            <a:r>
              <a:rPr lang="en-US" sz="2400" b="1" dirty="0">
                <a:solidFill>
                  <a:schemeClr val="accent5">
                    <a:lumMod val="75000"/>
                  </a:schemeClr>
                </a:solidFill>
                <a:latin typeface="Arial Black" panose="020B0A04020102020204" pitchFamily="34" charset="0"/>
              </a:rPr>
              <a:t>    </a:t>
            </a:r>
            <a:r>
              <a:rPr lang="en-US" sz="2800" b="1" dirty="0">
                <a:latin typeface="Arial Black" panose="020B0A04020102020204" pitchFamily="34" charset="0"/>
              </a:rPr>
              <a:t>RRP PARTNER OF THE YEAR</a:t>
            </a:r>
            <a:endParaRPr lang="en-US" sz="2800" b="1" dirty="0">
              <a:solidFill>
                <a:schemeClr val="accent5">
                  <a:lumMod val="75000"/>
                </a:schemeClr>
              </a:solidFill>
              <a:latin typeface="Arial Black" panose="020B0A04020102020204" pitchFamily="34" charset="0"/>
            </a:endParaRPr>
          </a:p>
          <a:p>
            <a:endParaRPr lang="en-US" dirty="0"/>
          </a:p>
        </p:txBody>
      </p:sp>
      <p:pic>
        <p:nvPicPr>
          <p:cNvPr id="5" name="Picture 4">
            <a:extLst>
              <a:ext uri="{FF2B5EF4-FFF2-40B4-BE49-F238E27FC236}">
                <a16:creationId xmlns:a16="http://schemas.microsoft.com/office/drawing/2014/main" id="{D02BF202-E591-49BE-8E56-40150C79CCDC}"/>
              </a:ext>
            </a:extLst>
          </p:cNvPr>
          <p:cNvPicPr>
            <a:picLocks noChangeAspect="1"/>
          </p:cNvPicPr>
          <p:nvPr/>
        </p:nvPicPr>
        <p:blipFill rotWithShape="1">
          <a:blip r:embed="rId4"/>
          <a:srcRect r="28453"/>
          <a:stretch/>
        </p:blipFill>
        <p:spPr>
          <a:xfrm>
            <a:off x="4460506" y="2739336"/>
            <a:ext cx="7050339" cy="2199249"/>
          </a:xfrm>
          <a:prstGeom prst="rect">
            <a:avLst/>
          </a:prstGeom>
          <a:ln w="127000" cap="sq">
            <a:solidFill>
              <a:schemeClr val="accent5">
                <a:lumMod val="75000"/>
              </a:schemeClr>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1793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horse-drawn vehicle&#10;&#10;Description automatically generated">
            <a:extLst>
              <a:ext uri="{FF2B5EF4-FFF2-40B4-BE49-F238E27FC236}">
                <a16:creationId xmlns:a16="http://schemas.microsoft.com/office/drawing/2014/main" id="{7E90588C-07D1-42D8-97DE-38BE5BA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14" y="429579"/>
            <a:ext cx="2673543" cy="895637"/>
          </a:xfrm>
          <a:prstGeom prst="rect">
            <a:avLst/>
          </a:prstGeom>
        </p:spPr>
      </p:pic>
      <p:sp>
        <p:nvSpPr>
          <p:cNvPr id="4" name="TextBox 3">
            <a:extLst>
              <a:ext uri="{FF2B5EF4-FFF2-40B4-BE49-F238E27FC236}">
                <a16:creationId xmlns:a16="http://schemas.microsoft.com/office/drawing/2014/main" id="{2AF9127A-3D32-40F9-94D8-AF36389D63AD}"/>
              </a:ext>
            </a:extLst>
          </p:cNvPr>
          <p:cNvSpPr txBox="1"/>
          <p:nvPr/>
        </p:nvSpPr>
        <p:spPr>
          <a:xfrm>
            <a:off x="325768" y="2893662"/>
            <a:ext cx="3112161" cy="1917284"/>
          </a:xfrm>
          <a:prstGeom prst="rect">
            <a:avLst/>
          </a:prstGeom>
        </p:spPr>
        <p:txBody>
          <a:bodyPr vert="horz" lIns="91440" tIns="45720" rIns="91440" bIns="45720" rtlCol="0" anchor="ctr">
            <a:noAutofit/>
          </a:bodyPr>
          <a:lstStyle/>
          <a:p>
            <a:pPr algn="ctr">
              <a:lnSpc>
                <a:spcPct val="90000"/>
              </a:lnSpc>
              <a:spcAft>
                <a:spcPts val="600"/>
              </a:spcAft>
            </a:pPr>
            <a:r>
              <a:rPr lang="en-US" sz="2000" b="1" dirty="0">
                <a:solidFill>
                  <a:schemeClr val="bg1"/>
                </a:solidFill>
                <a:latin typeface="Arial Black" panose="020B0A04020102020204" pitchFamily="34" charset="0"/>
              </a:rPr>
              <a:t>2022</a:t>
            </a: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r>
              <a:rPr lang="en-US" sz="3200" b="1" dirty="0">
                <a:solidFill>
                  <a:schemeClr val="bg1"/>
                </a:solidFill>
                <a:latin typeface="Arial Black" panose="020B0A04020102020204" pitchFamily="34" charset="0"/>
              </a:rPr>
              <a:t>BUSINESS SUPPORTER</a:t>
            </a:r>
          </a:p>
          <a:p>
            <a:pPr algn="ctr">
              <a:lnSpc>
                <a:spcPct val="90000"/>
              </a:lnSpc>
              <a:spcAft>
                <a:spcPts val="600"/>
              </a:spcAft>
            </a:pPr>
            <a:r>
              <a:rPr lang="en-US" sz="3200" b="1" dirty="0">
                <a:solidFill>
                  <a:schemeClr val="bg1"/>
                </a:solidFill>
                <a:latin typeface="Arial Black" panose="020B0A04020102020204" pitchFamily="34" charset="0"/>
              </a:rPr>
              <a:t>OF YEAR</a:t>
            </a:r>
          </a:p>
          <a:p>
            <a:pPr algn="ctr">
              <a:lnSpc>
                <a:spcPct val="90000"/>
              </a:lnSpc>
              <a:spcAft>
                <a:spcPts val="600"/>
              </a:spcAft>
            </a:pPr>
            <a:r>
              <a:rPr lang="en-US" sz="3200" b="1" dirty="0">
                <a:solidFill>
                  <a:schemeClr val="bg1"/>
                </a:solidFill>
                <a:latin typeface="Arial Black" panose="020B0A04020102020204" pitchFamily="34" charset="0"/>
              </a:rPr>
              <a:t>AWARD</a:t>
            </a: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                         </a:t>
            </a:r>
          </a:p>
        </p:txBody>
      </p:sp>
      <p:sp>
        <p:nvSpPr>
          <p:cNvPr id="5" name="TextBox 4">
            <a:extLst>
              <a:ext uri="{FF2B5EF4-FFF2-40B4-BE49-F238E27FC236}">
                <a16:creationId xmlns:a16="http://schemas.microsoft.com/office/drawing/2014/main" id="{B989740E-34CD-4796-BDCB-D019840A72F4}"/>
              </a:ext>
            </a:extLst>
          </p:cNvPr>
          <p:cNvSpPr txBox="1"/>
          <p:nvPr/>
        </p:nvSpPr>
        <p:spPr>
          <a:xfrm>
            <a:off x="4051303" y="105013"/>
            <a:ext cx="7814929" cy="6647974"/>
          </a:xfrm>
          <a:prstGeom prst="rect">
            <a:avLst/>
          </a:prstGeom>
          <a:solidFill>
            <a:schemeClr val="accent4">
              <a:lumMod val="20000"/>
              <a:lumOff val="80000"/>
            </a:schemeClr>
          </a:solidFill>
          <a:ln w="38100">
            <a:solidFill>
              <a:schemeClr val="tx1"/>
            </a:solidFill>
          </a:ln>
        </p:spPr>
        <p:txBody>
          <a:bodyPr wrap="square" rtlCol="0">
            <a:spAutoFit/>
          </a:bodyPr>
          <a:lstStyle/>
          <a:p>
            <a:pPr algn="ctr"/>
            <a:endParaRPr lang="en-US" sz="800" b="1" dirty="0">
              <a:latin typeface="Arial Black" panose="020B0A04020102020204" pitchFamily="34" charset="0"/>
            </a:endParaRPr>
          </a:p>
          <a:p>
            <a:pPr algn="ctr"/>
            <a:r>
              <a:rPr lang="en-US" sz="2400" b="1" dirty="0">
                <a:latin typeface="Arial Black" panose="020B0A04020102020204" pitchFamily="34" charset="0"/>
              </a:rPr>
              <a:t>ROUND ROCK PRESERVATION</a:t>
            </a:r>
          </a:p>
          <a:p>
            <a:pPr algn="ctr"/>
            <a:r>
              <a:rPr lang="en-US" sz="2400" b="1" dirty="0">
                <a:latin typeface="Arial Black" panose="020B0A04020102020204" pitchFamily="34" charset="0"/>
              </a:rPr>
              <a:t>RECOGNIZES</a:t>
            </a:r>
          </a:p>
          <a:p>
            <a:pPr algn="ctr"/>
            <a:endParaRPr lang="en-US" sz="2400" b="1" dirty="0">
              <a:latin typeface="Arial Black" panose="020B0A04020102020204" pitchFamily="34" charset="0"/>
            </a:endParaRPr>
          </a:p>
          <a:p>
            <a:pPr algn="ctr"/>
            <a:r>
              <a:rPr lang="en-US" sz="2800" b="1" dirty="0">
                <a:latin typeface="Arial Black" panose="020B0A04020102020204" pitchFamily="34" charset="0"/>
              </a:rPr>
              <a:t>DELL TECHNOLOGIES</a:t>
            </a:r>
          </a:p>
          <a:p>
            <a:pPr algn="ctr"/>
            <a:endParaRPr lang="en-US" sz="2000" b="1" dirty="0">
              <a:latin typeface="Arial Black" panose="020B0A04020102020204" pitchFamily="34" charset="0"/>
            </a:endParaRPr>
          </a:p>
          <a:p>
            <a:pPr algn="ctr"/>
            <a:endParaRPr lang="en-US" sz="8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r>
              <a:rPr lang="en-US" b="1" dirty="0">
                <a:latin typeface="Arial Black" panose="020B0A04020102020204" pitchFamily="34" charset="0"/>
              </a:rPr>
              <a:t>as</a:t>
            </a:r>
          </a:p>
          <a:p>
            <a:pPr algn="ctr"/>
            <a:r>
              <a:rPr lang="en-US" sz="2400" b="1" dirty="0">
                <a:latin typeface="Arial Black" panose="020B0A04020102020204" pitchFamily="34" charset="0"/>
              </a:rPr>
              <a:t> RRP BUSINESS SUPPORTER OF YEAR</a:t>
            </a:r>
          </a:p>
          <a:p>
            <a:pPr algn="ctr"/>
            <a:endParaRPr lang="en-US" sz="800" b="1" dirty="0">
              <a:latin typeface="Arial Black" panose="020B0A04020102020204" pitchFamily="34" charset="0"/>
            </a:endParaRPr>
          </a:p>
          <a:p>
            <a:pPr algn="ctr"/>
            <a:r>
              <a:rPr lang="en-US" sz="2000" b="1" dirty="0">
                <a:latin typeface="Arial Black" panose="020B0A04020102020204" pitchFamily="34" charset="0"/>
              </a:rPr>
              <a:t>through</a:t>
            </a:r>
          </a:p>
          <a:p>
            <a:pPr algn="ctr"/>
            <a:r>
              <a:rPr lang="en-US" sz="2000" b="1" dirty="0">
                <a:latin typeface="Arial Black" panose="020B0A04020102020204" pitchFamily="34" charset="0"/>
              </a:rPr>
              <a:t> “DELL YOUR CAUSE” PROGRAM </a:t>
            </a:r>
          </a:p>
          <a:p>
            <a:pPr algn="ctr"/>
            <a:endParaRPr lang="en-US" sz="2000" b="1" dirty="0">
              <a:latin typeface="Arial Black" panose="020B0A04020102020204" pitchFamily="34" charset="0"/>
            </a:endParaRPr>
          </a:p>
          <a:p>
            <a:pPr algn="ctr"/>
            <a:r>
              <a:rPr lang="en-US" sz="2000" b="1" dirty="0">
                <a:latin typeface="Arial Black" panose="020B0A04020102020204" pitchFamily="34" charset="0"/>
              </a:rPr>
              <a:t>2016 – 2022</a:t>
            </a:r>
          </a:p>
          <a:p>
            <a:pPr algn="ctr"/>
            <a:endParaRPr lang="en-US" sz="2000" b="1" dirty="0">
              <a:latin typeface="Arial Black" panose="020B0A04020102020204" pitchFamily="34" charset="0"/>
            </a:endParaRPr>
          </a:p>
        </p:txBody>
      </p:sp>
      <p:pic>
        <p:nvPicPr>
          <p:cNvPr id="6" name="Picture 5" descr="Icon&#10;&#10;Description automatically generated">
            <a:extLst>
              <a:ext uri="{FF2B5EF4-FFF2-40B4-BE49-F238E27FC236}">
                <a16:creationId xmlns:a16="http://schemas.microsoft.com/office/drawing/2014/main" id="{8E3F248D-EF17-4050-AD98-3B1E34405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280" y="2359214"/>
            <a:ext cx="2179320" cy="186604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869695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horse-drawn vehicle&#10;&#10;Description automatically generated">
            <a:extLst>
              <a:ext uri="{FF2B5EF4-FFF2-40B4-BE49-F238E27FC236}">
                <a16:creationId xmlns:a16="http://schemas.microsoft.com/office/drawing/2014/main" id="{7E90588C-07D1-42D8-97DE-38BE5BA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14" y="429579"/>
            <a:ext cx="2673543" cy="895637"/>
          </a:xfrm>
          <a:prstGeom prst="rect">
            <a:avLst/>
          </a:prstGeom>
        </p:spPr>
      </p:pic>
      <p:sp>
        <p:nvSpPr>
          <p:cNvPr id="4" name="TextBox 3">
            <a:extLst>
              <a:ext uri="{FF2B5EF4-FFF2-40B4-BE49-F238E27FC236}">
                <a16:creationId xmlns:a16="http://schemas.microsoft.com/office/drawing/2014/main" id="{2AF9127A-3D32-40F9-94D8-AF36389D63AD}"/>
              </a:ext>
            </a:extLst>
          </p:cNvPr>
          <p:cNvSpPr txBox="1"/>
          <p:nvPr/>
        </p:nvSpPr>
        <p:spPr>
          <a:xfrm>
            <a:off x="272605" y="1754795"/>
            <a:ext cx="3153852" cy="4560945"/>
          </a:xfrm>
          <a:prstGeom prst="rect">
            <a:avLst/>
          </a:prstGeom>
        </p:spPr>
        <p:txBody>
          <a:bodyPr vert="horz" lIns="91440" tIns="45720" rIns="91440" bIns="45720" rtlCol="0" anchor="ctr">
            <a:noAutofit/>
          </a:bodyPr>
          <a:lstStyle/>
          <a:p>
            <a:pPr algn="ctr">
              <a:lnSpc>
                <a:spcPct val="90000"/>
              </a:lnSpc>
              <a:spcAft>
                <a:spcPts val="600"/>
              </a:spcAft>
            </a:pPr>
            <a:r>
              <a:rPr lang="en-US" sz="1400" b="1" dirty="0">
                <a:solidFill>
                  <a:schemeClr val="bg1"/>
                </a:solidFill>
                <a:latin typeface="Arial Black" panose="020B0A04020102020204" pitchFamily="34" charset="0"/>
              </a:rPr>
              <a:t>2022</a:t>
            </a:r>
          </a:p>
          <a:p>
            <a:pPr algn="ctr">
              <a:lnSpc>
                <a:spcPct val="90000"/>
              </a:lnSpc>
              <a:spcAft>
                <a:spcPts val="600"/>
              </a:spcAft>
            </a:pPr>
            <a:endParaRPr lang="en-US" sz="14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 NONPROFIT</a:t>
            </a:r>
          </a:p>
          <a:p>
            <a:pPr algn="ctr">
              <a:lnSpc>
                <a:spcPct val="90000"/>
              </a:lnSpc>
              <a:spcAft>
                <a:spcPts val="600"/>
              </a:spcAft>
            </a:pPr>
            <a:r>
              <a:rPr lang="en-US" sz="2400" b="1" dirty="0">
                <a:solidFill>
                  <a:schemeClr val="bg1"/>
                </a:solidFill>
                <a:latin typeface="Arial Black" panose="020B0A04020102020204" pitchFamily="34" charset="0"/>
              </a:rPr>
              <a:t>ORGANIZATION </a:t>
            </a: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SUPPORTER</a:t>
            </a:r>
          </a:p>
          <a:p>
            <a:pPr algn="ctr">
              <a:lnSpc>
                <a:spcPct val="90000"/>
              </a:lnSpc>
              <a:spcAft>
                <a:spcPts val="600"/>
              </a:spcAft>
            </a:pPr>
            <a:r>
              <a:rPr lang="en-US" sz="2400" b="1" dirty="0">
                <a:solidFill>
                  <a:schemeClr val="bg1"/>
                </a:solidFill>
                <a:latin typeface="Arial Black" panose="020B0A04020102020204" pitchFamily="34" charset="0"/>
              </a:rPr>
              <a:t>OF YEAR</a:t>
            </a:r>
          </a:p>
          <a:p>
            <a:pPr algn="ctr">
              <a:lnSpc>
                <a:spcPct val="90000"/>
              </a:lnSpc>
              <a:spcAft>
                <a:spcPts val="600"/>
              </a:spcAft>
            </a:pPr>
            <a:r>
              <a:rPr lang="en-US" sz="2400" b="1" dirty="0">
                <a:solidFill>
                  <a:schemeClr val="bg1"/>
                </a:solidFill>
                <a:latin typeface="Arial Black" panose="020B0A04020102020204" pitchFamily="34" charset="0"/>
              </a:rPr>
              <a:t>AWARD</a:t>
            </a: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                        </a:t>
            </a:r>
          </a:p>
        </p:txBody>
      </p:sp>
      <p:sp>
        <p:nvSpPr>
          <p:cNvPr id="5" name="TextBox 4">
            <a:extLst>
              <a:ext uri="{FF2B5EF4-FFF2-40B4-BE49-F238E27FC236}">
                <a16:creationId xmlns:a16="http://schemas.microsoft.com/office/drawing/2014/main" id="{B989740E-34CD-4796-BDCB-D019840A72F4}"/>
              </a:ext>
            </a:extLst>
          </p:cNvPr>
          <p:cNvSpPr txBox="1"/>
          <p:nvPr/>
        </p:nvSpPr>
        <p:spPr>
          <a:xfrm>
            <a:off x="4184491" y="89624"/>
            <a:ext cx="7814929" cy="6678751"/>
          </a:xfrm>
          <a:prstGeom prst="rect">
            <a:avLst/>
          </a:prstGeom>
          <a:solidFill>
            <a:schemeClr val="accent4">
              <a:lumMod val="20000"/>
              <a:lumOff val="80000"/>
            </a:schemeClr>
          </a:solidFill>
          <a:ln w="38100">
            <a:solidFill>
              <a:schemeClr val="tx1"/>
            </a:solidFill>
          </a:ln>
        </p:spPr>
        <p:txBody>
          <a:bodyPr wrap="square" rtlCol="0">
            <a:spAutoFit/>
          </a:bodyPr>
          <a:lstStyle/>
          <a:p>
            <a:pPr algn="ctr"/>
            <a:endParaRPr lang="en-US" sz="2400" b="1" dirty="0">
              <a:latin typeface="Arial Black" panose="020B0A04020102020204" pitchFamily="34" charset="0"/>
            </a:endParaRPr>
          </a:p>
          <a:p>
            <a:pPr algn="ctr"/>
            <a:r>
              <a:rPr lang="en-US" sz="2400" b="1" dirty="0">
                <a:latin typeface="Arial Black" panose="020B0A04020102020204" pitchFamily="34" charset="0"/>
              </a:rPr>
              <a:t>ROUND ROCK PRESERVATION</a:t>
            </a:r>
          </a:p>
          <a:p>
            <a:pPr algn="ctr"/>
            <a:endParaRPr lang="en-US" sz="2400" b="1" dirty="0">
              <a:latin typeface="Arial Black" panose="020B0A04020102020204" pitchFamily="34" charset="0"/>
            </a:endParaRPr>
          </a:p>
          <a:p>
            <a:pPr algn="ctr"/>
            <a:r>
              <a:rPr lang="en-US" sz="1600" b="1" dirty="0">
                <a:latin typeface="Arial Black" panose="020B0A04020102020204" pitchFamily="34" charset="0"/>
              </a:rPr>
              <a:t>RECOGNIZES</a:t>
            </a:r>
          </a:p>
          <a:p>
            <a:pPr algn="ctr"/>
            <a:endParaRPr lang="en-US" b="1" dirty="0">
              <a:latin typeface="Arial Black" panose="020B0A04020102020204" pitchFamily="34" charset="0"/>
            </a:endParaRPr>
          </a:p>
          <a:p>
            <a:pPr algn="ctr"/>
            <a:r>
              <a:rPr lang="en-US" sz="2800" b="1" dirty="0">
                <a:latin typeface="Arial Black" panose="020B0A04020102020204" pitchFamily="34" charset="0"/>
              </a:rPr>
              <a:t>ROUND ROCK</a:t>
            </a:r>
          </a:p>
          <a:p>
            <a:pPr algn="ctr"/>
            <a:r>
              <a:rPr lang="en-US" sz="2800" b="1" dirty="0">
                <a:latin typeface="Arial Black" panose="020B0A04020102020204" pitchFamily="34" charset="0"/>
              </a:rPr>
              <a:t>WOMAN’S CLUB</a:t>
            </a: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r>
              <a:rPr lang="en-US" sz="2800" b="1" dirty="0">
                <a:latin typeface="Arial Black" panose="020B0A04020102020204" pitchFamily="34" charset="0"/>
              </a:rPr>
              <a:t>as</a:t>
            </a:r>
          </a:p>
          <a:p>
            <a:pPr algn="ctr"/>
            <a:r>
              <a:rPr lang="en-US" sz="2800" b="1" dirty="0">
                <a:latin typeface="Arial Black" panose="020B0A04020102020204" pitchFamily="34" charset="0"/>
              </a:rPr>
              <a:t>NONPROFIT ORGANIZATION SUPPORTER OF YEAR</a:t>
            </a:r>
          </a:p>
          <a:p>
            <a:pPr algn="ctr"/>
            <a:r>
              <a:rPr lang="en-US" sz="2800" b="1" dirty="0">
                <a:latin typeface="Arial Black" panose="020B0A04020102020204" pitchFamily="34" charset="0"/>
              </a:rPr>
              <a:t> </a:t>
            </a:r>
            <a:endParaRPr lang="en-US" b="1" dirty="0">
              <a:latin typeface="Arial Black" panose="020B0A04020102020204" pitchFamily="34" charset="0"/>
            </a:endParaRPr>
          </a:p>
          <a:p>
            <a:pPr algn="ctr"/>
            <a:r>
              <a:rPr lang="en-US" b="1" dirty="0">
                <a:latin typeface="Arial Black" panose="020B0A04020102020204" pitchFamily="34" charset="0"/>
              </a:rPr>
              <a:t> 2019 – 2022  </a:t>
            </a:r>
          </a:p>
        </p:txBody>
      </p:sp>
      <p:pic>
        <p:nvPicPr>
          <p:cNvPr id="2" name="Picture 1">
            <a:extLst>
              <a:ext uri="{FF2B5EF4-FFF2-40B4-BE49-F238E27FC236}">
                <a16:creationId xmlns:a16="http://schemas.microsoft.com/office/drawing/2014/main" id="{B9D6F3DB-E604-426C-A289-AF84229D43D6}"/>
              </a:ext>
            </a:extLst>
          </p:cNvPr>
          <p:cNvPicPr>
            <a:picLocks noChangeAspect="1"/>
          </p:cNvPicPr>
          <p:nvPr/>
        </p:nvPicPr>
        <p:blipFill rotWithShape="1">
          <a:blip r:embed="rId4"/>
          <a:srcRect l="5962" t="31905" r="6173" b="16191"/>
          <a:stretch/>
        </p:blipFill>
        <p:spPr>
          <a:xfrm>
            <a:off x="6095999" y="2715904"/>
            <a:ext cx="3991915" cy="1568938"/>
          </a:xfrm>
          <a:prstGeom prst="rect">
            <a:avLst/>
          </a:prstGeom>
        </p:spPr>
      </p:pic>
    </p:spTree>
    <p:extLst>
      <p:ext uri="{BB962C8B-B14F-4D97-AF65-F5344CB8AC3E}">
        <p14:creationId xmlns:p14="http://schemas.microsoft.com/office/powerpoint/2010/main" val="507392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horse-drawn vehicle&#10;&#10;Description automatically generated">
            <a:extLst>
              <a:ext uri="{FF2B5EF4-FFF2-40B4-BE49-F238E27FC236}">
                <a16:creationId xmlns:a16="http://schemas.microsoft.com/office/drawing/2014/main" id="{7E90588C-07D1-42D8-97DE-38BE5BA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544" y="902093"/>
            <a:ext cx="2673543" cy="895637"/>
          </a:xfrm>
          <a:prstGeom prst="rect">
            <a:avLst/>
          </a:prstGeom>
        </p:spPr>
      </p:pic>
      <p:sp>
        <p:nvSpPr>
          <p:cNvPr id="4" name="TextBox 3">
            <a:extLst>
              <a:ext uri="{FF2B5EF4-FFF2-40B4-BE49-F238E27FC236}">
                <a16:creationId xmlns:a16="http://schemas.microsoft.com/office/drawing/2014/main" id="{2AF9127A-3D32-40F9-94D8-AF36389D63AD}"/>
              </a:ext>
            </a:extLst>
          </p:cNvPr>
          <p:cNvSpPr txBox="1"/>
          <p:nvPr/>
        </p:nvSpPr>
        <p:spPr>
          <a:xfrm>
            <a:off x="393405" y="2041451"/>
            <a:ext cx="3009789" cy="3466637"/>
          </a:xfrm>
          <a:prstGeom prst="rect">
            <a:avLst/>
          </a:prstGeom>
        </p:spPr>
        <p:txBody>
          <a:bodyPr vert="horz" lIns="91440" tIns="45720" rIns="91440" bIns="45720" rtlCol="0" anchor="ctr">
            <a:noAutofit/>
          </a:bodyPr>
          <a:lstStyle/>
          <a:p>
            <a:pPr algn="ctr">
              <a:lnSpc>
                <a:spcPct val="90000"/>
              </a:lnSpc>
              <a:spcAft>
                <a:spcPts val="600"/>
              </a:spcAft>
            </a:pPr>
            <a:r>
              <a:rPr lang="en-US" sz="1400" b="1" dirty="0">
                <a:solidFill>
                  <a:schemeClr val="bg1"/>
                </a:solidFill>
                <a:latin typeface="Arial Black" panose="020B0A04020102020204" pitchFamily="34" charset="0"/>
              </a:rPr>
              <a:t>2022</a:t>
            </a: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INDIVIDUAL SUPPORTERS</a:t>
            </a:r>
          </a:p>
          <a:p>
            <a:pPr algn="ctr">
              <a:lnSpc>
                <a:spcPct val="90000"/>
              </a:lnSpc>
              <a:spcAft>
                <a:spcPts val="600"/>
              </a:spcAft>
            </a:pPr>
            <a:r>
              <a:rPr lang="en-US" sz="2400" b="1" dirty="0">
                <a:solidFill>
                  <a:schemeClr val="bg1"/>
                </a:solidFill>
                <a:latin typeface="Arial Black" panose="020B0A04020102020204" pitchFamily="34" charset="0"/>
              </a:rPr>
              <a:t>OF YEAR</a:t>
            </a:r>
          </a:p>
          <a:p>
            <a:pPr algn="ctr">
              <a:lnSpc>
                <a:spcPct val="90000"/>
              </a:lnSpc>
              <a:spcAft>
                <a:spcPts val="600"/>
              </a:spcAft>
            </a:pPr>
            <a:r>
              <a:rPr lang="en-US" sz="2400" b="1" dirty="0">
                <a:solidFill>
                  <a:schemeClr val="bg1"/>
                </a:solidFill>
                <a:latin typeface="Arial Black" panose="020B0A04020102020204" pitchFamily="34" charset="0"/>
              </a:rPr>
              <a:t>AWARD</a:t>
            </a:r>
          </a:p>
        </p:txBody>
      </p:sp>
      <p:sp>
        <p:nvSpPr>
          <p:cNvPr id="5" name="TextBox 4">
            <a:extLst>
              <a:ext uri="{FF2B5EF4-FFF2-40B4-BE49-F238E27FC236}">
                <a16:creationId xmlns:a16="http://schemas.microsoft.com/office/drawing/2014/main" id="{B989740E-34CD-4796-BDCB-D019840A72F4}"/>
              </a:ext>
            </a:extLst>
          </p:cNvPr>
          <p:cNvSpPr txBox="1"/>
          <p:nvPr/>
        </p:nvSpPr>
        <p:spPr>
          <a:xfrm>
            <a:off x="3998739" y="333137"/>
            <a:ext cx="7814929" cy="5909310"/>
          </a:xfrm>
          <a:prstGeom prst="rect">
            <a:avLst/>
          </a:prstGeom>
          <a:solidFill>
            <a:schemeClr val="accent4">
              <a:lumMod val="20000"/>
              <a:lumOff val="80000"/>
            </a:schemeClr>
          </a:solidFill>
          <a:ln w="38100">
            <a:solidFill>
              <a:schemeClr val="accent1">
                <a:lumMod val="75000"/>
              </a:schemeClr>
            </a:solidFill>
          </a:ln>
        </p:spPr>
        <p:txBody>
          <a:bodyPr wrap="square" rtlCol="0">
            <a:spAutoFit/>
          </a:bodyPr>
          <a:lstStyle/>
          <a:p>
            <a:pPr algn="ctr"/>
            <a:endParaRPr lang="en-US" sz="1000" b="1" dirty="0">
              <a:latin typeface="Arial Black" panose="020B0A04020102020204" pitchFamily="34" charset="0"/>
            </a:endParaRPr>
          </a:p>
          <a:p>
            <a:pPr algn="ctr"/>
            <a:r>
              <a:rPr lang="en-US" sz="2800" b="1" dirty="0">
                <a:solidFill>
                  <a:schemeClr val="accent1">
                    <a:lumMod val="75000"/>
                  </a:schemeClr>
                </a:solidFill>
                <a:latin typeface="Arial Black" panose="020B0A04020102020204" pitchFamily="34" charset="0"/>
              </a:rPr>
              <a:t>ROUND ROCK PRESERVATION</a:t>
            </a:r>
          </a:p>
          <a:p>
            <a:pPr algn="ctr"/>
            <a:r>
              <a:rPr lang="en-US" sz="2000" b="1" dirty="0">
                <a:solidFill>
                  <a:schemeClr val="accent1">
                    <a:lumMod val="75000"/>
                  </a:schemeClr>
                </a:solidFill>
                <a:latin typeface="Arial Black" panose="020B0A04020102020204" pitchFamily="34" charset="0"/>
              </a:rPr>
              <a:t> RECOGNIZES</a:t>
            </a:r>
          </a:p>
          <a:p>
            <a:pPr algn="ctr"/>
            <a:endParaRPr lang="en-US" sz="2800" b="1" dirty="0">
              <a:solidFill>
                <a:schemeClr val="accent1">
                  <a:lumMod val="75000"/>
                </a:schemeClr>
              </a:solidFill>
              <a:latin typeface="Arial Black" panose="020B0A04020102020204" pitchFamily="34" charset="0"/>
            </a:endParaRPr>
          </a:p>
          <a:p>
            <a:pPr algn="ctr"/>
            <a:endParaRPr lang="en-US" sz="800" b="1" dirty="0">
              <a:solidFill>
                <a:schemeClr val="accent1">
                  <a:lumMod val="75000"/>
                </a:schemeClr>
              </a:solidFill>
              <a:latin typeface="Arial Black" panose="020B0A04020102020204" pitchFamily="34" charset="0"/>
            </a:endParaRPr>
          </a:p>
          <a:p>
            <a:pPr algn="ctr"/>
            <a:endParaRPr lang="en-US" sz="800" b="1" dirty="0">
              <a:solidFill>
                <a:schemeClr val="accent1">
                  <a:lumMod val="75000"/>
                </a:schemeClr>
              </a:solidFill>
              <a:latin typeface="Arial Black" panose="020B0A04020102020204" pitchFamily="34" charset="0"/>
            </a:endParaRPr>
          </a:p>
          <a:p>
            <a:pPr algn="ctr"/>
            <a:endParaRPr lang="en-US" sz="800" b="1" dirty="0">
              <a:solidFill>
                <a:schemeClr val="accent1">
                  <a:lumMod val="75000"/>
                </a:schemeClr>
              </a:solidFill>
              <a:latin typeface="Arial Black" panose="020B0A04020102020204" pitchFamily="34" charset="0"/>
            </a:endParaRPr>
          </a:p>
          <a:p>
            <a:pPr algn="ctr"/>
            <a:endParaRPr lang="en-US" sz="800" b="1" dirty="0">
              <a:solidFill>
                <a:schemeClr val="accent1">
                  <a:lumMod val="75000"/>
                </a:schemeClr>
              </a:solidFill>
              <a:latin typeface="Arial Black" panose="020B0A04020102020204" pitchFamily="34" charset="0"/>
            </a:endParaRPr>
          </a:p>
          <a:p>
            <a:pPr algn="ctr"/>
            <a:endParaRPr lang="en-US" sz="2800" b="1" dirty="0">
              <a:solidFill>
                <a:schemeClr val="accent1">
                  <a:lumMod val="75000"/>
                </a:schemeClr>
              </a:solidFill>
              <a:latin typeface="Arial Black" panose="020B0A04020102020204" pitchFamily="34" charset="0"/>
            </a:endParaRPr>
          </a:p>
          <a:p>
            <a:pPr algn="ctr"/>
            <a:r>
              <a:rPr lang="en-US" sz="2800" b="1" dirty="0">
                <a:solidFill>
                  <a:schemeClr val="accent1">
                    <a:lumMod val="75000"/>
                  </a:schemeClr>
                </a:solidFill>
                <a:latin typeface="Arial Black" panose="020B0A04020102020204" pitchFamily="34" charset="0"/>
              </a:rPr>
              <a:t>as</a:t>
            </a:r>
          </a:p>
          <a:p>
            <a:pPr algn="ctr"/>
            <a:endParaRPr lang="en-US" sz="800" b="1" dirty="0">
              <a:solidFill>
                <a:schemeClr val="accent1">
                  <a:lumMod val="75000"/>
                </a:schemeClr>
              </a:solidFill>
              <a:latin typeface="Arial Black" panose="020B0A04020102020204" pitchFamily="34" charset="0"/>
            </a:endParaRPr>
          </a:p>
          <a:p>
            <a:pPr algn="ctr"/>
            <a:r>
              <a:rPr lang="en-US" sz="2800" b="1" dirty="0">
                <a:solidFill>
                  <a:schemeClr val="accent1">
                    <a:lumMod val="75000"/>
                  </a:schemeClr>
                </a:solidFill>
                <a:latin typeface="Arial Black" panose="020B0A04020102020204" pitchFamily="34" charset="0"/>
              </a:rPr>
              <a:t>INDIVIDUAL SUPPORTERS OF YEAR</a:t>
            </a:r>
          </a:p>
          <a:p>
            <a:pPr algn="ctr"/>
            <a:endParaRPr lang="en-US" sz="2800" b="1" dirty="0">
              <a:solidFill>
                <a:schemeClr val="accent1">
                  <a:lumMod val="75000"/>
                </a:schemeClr>
              </a:solidFill>
              <a:latin typeface="Arial Black" panose="020B0A04020102020204" pitchFamily="34" charset="0"/>
            </a:endParaRPr>
          </a:p>
          <a:p>
            <a:pPr algn="ctr"/>
            <a:endParaRPr lang="en-US" sz="2800" b="1" dirty="0">
              <a:solidFill>
                <a:schemeClr val="accent1">
                  <a:lumMod val="75000"/>
                </a:schemeClr>
              </a:solidFill>
              <a:latin typeface="Arial Black" panose="020B0A04020102020204" pitchFamily="34" charset="0"/>
            </a:endParaRPr>
          </a:p>
          <a:p>
            <a:pPr algn="ctr"/>
            <a:r>
              <a:rPr lang="en-US" sz="2400" b="1" dirty="0">
                <a:solidFill>
                  <a:schemeClr val="accent1">
                    <a:lumMod val="75000"/>
                  </a:schemeClr>
                </a:solidFill>
                <a:latin typeface="Arial Black" panose="020B0A04020102020204" pitchFamily="34" charset="0"/>
              </a:rPr>
              <a:t>FOR SUPPORTING</a:t>
            </a:r>
          </a:p>
          <a:p>
            <a:pPr algn="ctr"/>
            <a:r>
              <a:rPr lang="en-US" sz="2400" b="1" dirty="0">
                <a:solidFill>
                  <a:schemeClr val="accent1">
                    <a:lumMod val="75000"/>
                  </a:schemeClr>
                </a:solidFill>
                <a:latin typeface="Arial Black" panose="020B0A04020102020204" pitchFamily="34" charset="0"/>
              </a:rPr>
              <a:t>PRESERVATION PROJECTS</a:t>
            </a:r>
          </a:p>
          <a:p>
            <a:pPr algn="ctr"/>
            <a:r>
              <a:rPr lang="en-US" sz="2400" b="1" dirty="0">
                <a:solidFill>
                  <a:schemeClr val="accent1">
                    <a:lumMod val="75000"/>
                  </a:schemeClr>
                </a:solidFill>
                <a:latin typeface="Arial Black" panose="020B0A04020102020204" pitchFamily="34" charset="0"/>
              </a:rPr>
              <a:t>IN ROUND ROCK</a:t>
            </a: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p:txBody>
      </p:sp>
    </p:spTree>
    <p:extLst>
      <p:ext uri="{BB962C8B-B14F-4D97-AF65-F5344CB8AC3E}">
        <p14:creationId xmlns:p14="http://schemas.microsoft.com/office/powerpoint/2010/main" val="421307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AC9D238F-EBB7-4AE5-84B7-CD7D8F1753A6}"/>
              </a:ext>
            </a:extLst>
          </p:cNvPr>
          <p:cNvSpPr txBox="1"/>
          <p:nvPr/>
        </p:nvSpPr>
        <p:spPr>
          <a:xfrm>
            <a:off x="1412398" y="2098730"/>
            <a:ext cx="9367204" cy="4041648"/>
          </a:xfrm>
          <a:prstGeom prst="rect">
            <a:avLst/>
          </a:prstGeom>
        </p:spPr>
        <p:txBody>
          <a:bodyPr vert="horz" lIns="91440" tIns="45720" rIns="91440" bIns="45720" rtlCol="0" anchor="t">
            <a:noAutofit/>
          </a:bodyPr>
          <a:lstStyle/>
          <a:p>
            <a:pPr marL="685800" lvl="2">
              <a:lnSpc>
                <a:spcPct val="90000"/>
              </a:lnSpc>
              <a:spcAft>
                <a:spcPts val="600"/>
              </a:spcAft>
            </a:pPr>
            <a:r>
              <a:rPr lang="en-US" sz="2800" b="1" dirty="0"/>
              <a:t>     </a:t>
            </a:r>
          </a:p>
        </p:txBody>
      </p:sp>
      <p:sp>
        <p:nvSpPr>
          <p:cNvPr id="10" name="TextBox 9">
            <a:extLst>
              <a:ext uri="{FF2B5EF4-FFF2-40B4-BE49-F238E27FC236}">
                <a16:creationId xmlns:a16="http://schemas.microsoft.com/office/drawing/2014/main" id="{1A86ADD3-3228-480F-836B-8395D0B303A2}"/>
              </a:ext>
            </a:extLst>
          </p:cNvPr>
          <p:cNvSpPr txBox="1"/>
          <p:nvPr/>
        </p:nvSpPr>
        <p:spPr>
          <a:xfrm>
            <a:off x="3705498" y="353809"/>
            <a:ext cx="6093822" cy="1271117"/>
          </a:xfrm>
          <a:prstGeom prst="rect">
            <a:avLst/>
          </a:prstGeom>
          <a:noFill/>
        </p:spPr>
        <p:txBody>
          <a:bodyPr wrap="square">
            <a:spAutoFit/>
          </a:bodyPr>
          <a:lstStyle/>
          <a:p>
            <a:pPr>
              <a:lnSpc>
                <a:spcPct val="90000"/>
              </a:lnSpc>
              <a:spcAft>
                <a:spcPts val="600"/>
              </a:spcAft>
            </a:pPr>
            <a:r>
              <a:rPr lang="en-US" sz="2800" b="1" dirty="0"/>
              <a:t>ROUND ROCK PRESERVATION</a:t>
            </a:r>
          </a:p>
          <a:p>
            <a:pPr>
              <a:lnSpc>
                <a:spcPct val="90000"/>
              </a:lnSpc>
              <a:spcAft>
                <a:spcPts val="600"/>
              </a:spcAft>
            </a:pPr>
            <a:r>
              <a:rPr lang="en-US" sz="2800" b="1" dirty="0"/>
              <a:t>            EIN:  81-2339800</a:t>
            </a:r>
          </a:p>
          <a:p>
            <a:pPr indent="-228600">
              <a:lnSpc>
                <a:spcPct val="90000"/>
              </a:lnSpc>
              <a:spcAft>
                <a:spcPts val="600"/>
              </a:spcAft>
              <a:buFont typeface="Arial" panose="020B0604020202020204" pitchFamily="34" charset="0"/>
              <a:buChar char="•"/>
            </a:pPr>
            <a:endParaRPr lang="en-US" sz="1800" b="1" u="sng" dirty="0"/>
          </a:p>
        </p:txBody>
      </p:sp>
      <p:pic>
        <p:nvPicPr>
          <p:cNvPr id="5" name="Picture 4" descr="A black and white drawing of a carriage&#10;&#10;Description automatically generated with low confidence">
            <a:extLst>
              <a:ext uri="{FF2B5EF4-FFF2-40B4-BE49-F238E27FC236}">
                <a16:creationId xmlns:a16="http://schemas.microsoft.com/office/drawing/2014/main" id="{32C0B43C-1882-4E14-A326-69952A956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02" y="5349772"/>
            <a:ext cx="1992996" cy="988948"/>
          </a:xfrm>
          <a:prstGeom prst="rect">
            <a:avLst/>
          </a:prstGeom>
        </p:spPr>
      </p:pic>
      <p:sp>
        <p:nvSpPr>
          <p:cNvPr id="12" name="TextBox 11">
            <a:extLst>
              <a:ext uri="{FF2B5EF4-FFF2-40B4-BE49-F238E27FC236}">
                <a16:creationId xmlns:a16="http://schemas.microsoft.com/office/drawing/2014/main" id="{4BCD894D-CE6D-4C77-B676-9A772C313E21}"/>
              </a:ext>
            </a:extLst>
          </p:cNvPr>
          <p:cNvSpPr txBox="1"/>
          <p:nvPr/>
        </p:nvSpPr>
        <p:spPr>
          <a:xfrm>
            <a:off x="1428498" y="2349839"/>
            <a:ext cx="9351104" cy="3539430"/>
          </a:xfrm>
          <a:prstGeom prst="rect">
            <a:avLst/>
          </a:prstGeom>
          <a:noFill/>
        </p:spPr>
        <p:txBody>
          <a:bodyPr wrap="square">
            <a:spAutoFit/>
          </a:bodyPr>
          <a:lstStyle/>
          <a:p>
            <a:r>
              <a:rPr lang="en-US" sz="3200" dirty="0">
                <a:latin typeface="Arial Black" panose="020B0A04020102020204" pitchFamily="34" charset="0"/>
              </a:rPr>
              <a:t>   Moving Forward – Respecting the Past</a:t>
            </a:r>
            <a:endParaRPr lang="en-US" sz="3200" u="sng" dirty="0">
              <a:latin typeface="Arial Black" panose="020B0A04020102020204" pitchFamily="34" charset="0"/>
            </a:endParaRPr>
          </a:p>
          <a:p>
            <a:r>
              <a:rPr lang="en-US" sz="3200" u="sng" dirty="0">
                <a:latin typeface="Arial Black" panose="020B0A04020102020204" pitchFamily="34" charset="0"/>
              </a:rPr>
              <a:t> </a:t>
            </a:r>
          </a:p>
          <a:p>
            <a:endParaRPr lang="en-US" sz="3200" u="sng" dirty="0">
              <a:latin typeface="Arial Black" panose="020B0A04020102020204" pitchFamily="34" charset="0"/>
            </a:endParaRPr>
          </a:p>
          <a:p>
            <a:r>
              <a:rPr lang="en-US" sz="3200" dirty="0">
                <a:latin typeface="Arial Black" panose="020B0A04020102020204" pitchFamily="34" charset="0"/>
              </a:rPr>
              <a:t>   </a:t>
            </a:r>
            <a:r>
              <a:rPr lang="en-US" sz="3200" u="sng" dirty="0">
                <a:latin typeface="Arial Black" panose="020B0A04020102020204" pitchFamily="34" charset="0"/>
              </a:rPr>
              <a:t>Advocate</a:t>
            </a:r>
            <a:r>
              <a:rPr lang="en-US" sz="3200" dirty="0">
                <a:latin typeface="Arial Black" panose="020B0A04020102020204" pitchFamily="34" charset="0"/>
              </a:rPr>
              <a:t>   </a:t>
            </a:r>
          </a:p>
          <a:p>
            <a:r>
              <a:rPr lang="en-US" sz="3200" dirty="0">
                <a:latin typeface="Arial Black" panose="020B0A04020102020204" pitchFamily="34" charset="0"/>
              </a:rPr>
              <a:t>                   </a:t>
            </a:r>
            <a:r>
              <a:rPr lang="en-US" sz="3200" u="sng" dirty="0">
                <a:latin typeface="Arial Black" panose="020B0A04020102020204" pitchFamily="34" charset="0"/>
              </a:rPr>
              <a:t>Educate</a:t>
            </a:r>
          </a:p>
          <a:p>
            <a:r>
              <a:rPr lang="en-US" sz="3200" dirty="0">
                <a:latin typeface="Arial Black" panose="020B0A04020102020204" pitchFamily="34" charset="0"/>
              </a:rPr>
              <a:t>                                  </a:t>
            </a:r>
            <a:r>
              <a:rPr lang="en-US" sz="3200" u="sng" dirty="0">
                <a:latin typeface="Arial Black" panose="020B0A04020102020204" pitchFamily="34" charset="0"/>
              </a:rPr>
              <a:t>Inspire</a:t>
            </a:r>
          </a:p>
          <a:p>
            <a:r>
              <a:rPr lang="en-US" sz="3200" dirty="0">
                <a:latin typeface="Arial Black" panose="020B0A04020102020204" pitchFamily="34" charset="0"/>
              </a:rPr>
              <a:t>                                               </a:t>
            </a:r>
            <a:r>
              <a:rPr lang="en-US" sz="3200" u="sng" dirty="0">
                <a:latin typeface="Arial Black" panose="020B0A04020102020204" pitchFamily="34" charset="0"/>
              </a:rPr>
              <a:t>Achieve</a:t>
            </a:r>
          </a:p>
        </p:txBody>
      </p:sp>
      <p:sp>
        <p:nvSpPr>
          <p:cNvPr id="3" name="TextBox 2">
            <a:extLst>
              <a:ext uri="{FF2B5EF4-FFF2-40B4-BE49-F238E27FC236}">
                <a16:creationId xmlns:a16="http://schemas.microsoft.com/office/drawing/2014/main" id="{A90032C8-B9F6-4AD0-BB02-7D5154E108EE}"/>
              </a:ext>
            </a:extLst>
          </p:cNvPr>
          <p:cNvSpPr txBox="1"/>
          <p:nvPr/>
        </p:nvSpPr>
        <p:spPr>
          <a:xfrm>
            <a:off x="195528" y="6417965"/>
            <a:ext cx="5205046" cy="369332"/>
          </a:xfrm>
          <a:prstGeom prst="rect">
            <a:avLst/>
          </a:prstGeom>
          <a:noFill/>
        </p:spPr>
        <p:txBody>
          <a:bodyPr wrap="square" rtlCol="0">
            <a:spAutoFit/>
          </a:bodyPr>
          <a:lstStyle/>
          <a:p>
            <a:r>
              <a:rPr lang="en-US" dirty="0"/>
              <a:t>Shirley Marquardt, RRP President</a:t>
            </a:r>
          </a:p>
        </p:txBody>
      </p:sp>
    </p:spTree>
    <p:extLst>
      <p:ext uri="{BB962C8B-B14F-4D97-AF65-F5344CB8AC3E}">
        <p14:creationId xmlns:p14="http://schemas.microsoft.com/office/powerpoint/2010/main" val="2865136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horse-drawn vehicle&#10;&#10;Description automatically generated">
            <a:extLst>
              <a:ext uri="{FF2B5EF4-FFF2-40B4-BE49-F238E27FC236}">
                <a16:creationId xmlns:a16="http://schemas.microsoft.com/office/drawing/2014/main" id="{7E90588C-07D1-42D8-97DE-38BE5BA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53" y="182541"/>
            <a:ext cx="2338038" cy="783243"/>
          </a:xfrm>
          <a:prstGeom prst="rect">
            <a:avLst/>
          </a:prstGeom>
        </p:spPr>
      </p:pic>
      <p:sp>
        <p:nvSpPr>
          <p:cNvPr id="4" name="TextBox 3">
            <a:extLst>
              <a:ext uri="{FF2B5EF4-FFF2-40B4-BE49-F238E27FC236}">
                <a16:creationId xmlns:a16="http://schemas.microsoft.com/office/drawing/2014/main" id="{2AF9127A-3D32-40F9-94D8-AF36389D63AD}"/>
              </a:ext>
            </a:extLst>
          </p:cNvPr>
          <p:cNvSpPr txBox="1"/>
          <p:nvPr/>
        </p:nvSpPr>
        <p:spPr>
          <a:xfrm>
            <a:off x="557235" y="3716956"/>
            <a:ext cx="2743274" cy="1917284"/>
          </a:xfrm>
          <a:prstGeom prst="rect">
            <a:avLst/>
          </a:prstGeom>
        </p:spPr>
        <p:txBody>
          <a:bodyPr vert="horz" lIns="91440" tIns="45720" rIns="91440" bIns="45720" rtlCol="0" anchor="ctr">
            <a:noAutofit/>
          </a:bodyPr>
          <a:lstStyle/>
          <a:p>
            <a:pPr algn="ctr">
              <a:lnSpc>
                <a:spcPct val="90000"/>
              </a:lnSpc>
              <a:spcAft>
                <a:spcPts val="600"/>
              </a:spcAft>
            </a:pPr>
            <a:r>
              <a:rPr lang="en-US" sz="2000" b="1" dirty="0">
                <a:solidFill>
                  <a:schemeClr val="bg1"/>
                </a:solidFill>
                <a:latin typeface="Arial Black" panose="020B0A04020102020204" pitchFamily="34" charset="0"/>
              </a:rPr>
              <a:t>2022</a:t>
            </a:r>
          </a:p>
          <a:p>
            <a:pPr algn="ctr">
              <a:lnSpc>
                <a:spcPct val="90000"/>
              </a:lnSpc>
              <a:spcAft>
                <a:spcPts val="600"/>
              </a:spcAft>
            </a:pPr>
            <a:endParaRPr lang="en-US" sz="8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 </a:t>
            </a:r>
            <a:r>
              <a:rPr lang="en-US" sz="3200" b="1" dirty="0">
                <a:solidFill>
                  <a:schemeClr val="bg1"/>
                </a:solidFill>
                <a:latin typeface="Arial Black" panose="020B0A04020102020204" pitchFamily="34" charset="0"/>
              </a:rPr>
              <a:t>YOUTH AWARD</a:t>
            </a: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                         </a:t>
            </a:r>
          </a:p>
        </p:txBody>
      </p:sp>
      <p:sp>
        <p:nvSpPr>
          <p:cNvPr id="5" name="TextBox 4">
            <a:extLst>
              <a:ext uri="{FF2B5EF4-FFF2-40B4-BE49-F238E27FC236}">
                <a16:creationId xmlns:a16="http://schemas.microsoft.com/office/drawing/2014/main" id="{B989740E-34CD-4796-BDCB-D019840A72F4}"/>
              </a:ext>
            </a:extLst>
          </p:cNvPr>
          <p:cNvSpPr txBox="1"/>
          <p:nvPr/>
        </p:nvSpPr>
        <p:spPr>
          <a:xfrm>
            <a:off x="4081413" y="182541"/>
            <a:ext cx="7326070" cy="1938992"/>
          </a:xfrm>
          <a:prstGeom prst="rect">
            <a:avLst/>
          </a:prstGeom>
          <a:solidFill>
            <a:schemeClr val="accent4">
              <a:lumMod val="20000"/>
              <a:lumOff val="80000"/>
            </a:schemeClr>
          </a:solidFill>
          <a:ln w="38100">
            <a:solidFill>
              <a:schemeClr val="tx1"/>
            </a:solidFill>
          </a:ln>
        </p:spPr>
        <p:txBody>
          <a:bodyPr wrap="square" rtlCol="0">
            <a:spAutoFit/>
          </a:bodyPr>
          <a:lstStyle/>
          <a:p>
            <a:pPr algn="ctr"/>
            <a:endParaRPr lang="en-US" sz="2800" b="1" dirty="0">
              <a:latin typeface="Arial Black" panose="020B0A04020102020204" pitchFamily="34" charset="0"/>
            </a:endParaRPr>
          </a:p>
          <a:p>
            <a:pPr algn="ctr"/>
            <a:r>
              <a:rPr lang="en-US" sz="2400" b="1" dirty="0">
                <a:latin typeface="Arial Black" panose="020B0A04020102020204" pitchFamily="34" charset="0"/>
              </a:rPr>
              <a:t>ROUND ROCK PRESERVATION</a:t>
            </a:r>
            <a:r>
              <a:rPr lang="en-US" sz="2800" b="1" dirty="0">
                <a:latin typeface="Arial Black" panose="020B0A04020102020204" pitchFamily="34" charset="0"/>
              </a:rPr>
              <a:t> </a:t>
            </a:r>
          </a:p>
          <a:p>
            <a:pPr algn="ctr"/>
            <a:r>
              <a:rPr lang="en-US" sz="2000" b="1" dirty="0">
                <a:latin typeface="Arial Black" panose="020B0A04020102020204" pitchFamily="34" charset="0"/>
              </a:rPr>
              <a:t>RECOGNIZES</a:t>
            </a:r>
          </a:p>
          <a:p>
            <a:pPr algn="ctr"/>
            <a:endParaRPr lang="en-US" sz="800" b="1" dirty="0">
              <a:latin typeface="Arial Black" panose="020B0A04020102020204" pitchFamily="34" charset="0"/>
            </a:endParaRPr>
          </a:p>
          <a:p>
            <a:pPr algn="ctr"/>
            <a:endParaRPr lang="en-US" sz="800" b="1" dirty="0">
              <a:latin typeface="Arial Black" panose="020B0A04020102020204" pitchFamily="34" charset="0"/>
            </a:endParaRPr>
          </a:p>
          <a:p>
            <a:pPr algn="ctr"/>
            <a:r>
              <a:rPr lang="en-US" sz="2800" b="1" dirty="0">
                <a:latin typeface="Arial Black" panose="020B0A04020102020204" pitchFamily="34" charset="0"/>
              </a:rPr>
              <a:t>    </a:t>
            </a:r>
            <a:endParaRPr lang="en-US" sz="2000" b="1" dirty="0">
              <a:latin typeface="Arial Black" panose="020B0A04020102020204" pitchFamily="34" charset="0"/>
            </a:endParaRPr>
          </a:p>
        </p:txBody>
      </p:sp>
    </p:spTree>
    <p:extLst>
      <p:ext uri="{BB962C8B-B14F-4D97-AF65-F5344CB8AC3E}">
        <p14:creationId xmlns:p14="http://schemas.microsoft.com/office/powerpoint/2010/main" val="3526248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horse-drawn vehicle&#10;&#10;Description automatically generated">
            <a:extLst>
              <a:ext uri="{FF2B5EF4-FFF2-40B4-BE49-F238E27FC236}">
                <a16:creationId xmlns:a16="http://schemas.microsoft.com/office/drawing/2014/main" id="{7E90588C-07D1-42D8-97DE-38BE5BA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53" y="182541"/>
            <a:ext cx="2338038" cy="783243"/>
          </a:xfrm>
          <a:prstGeom prst="rect">
            <a:avLst/>
          </a:prstGeom>
        </p:spPr>
      </p:pic>
      <p:sp>
        <p:nvSpPr>
          <p:cNvPr id="4" name="TextBox 3">
            <a:extLst>
              <a:ext uri="{FF2B5EF4-FFF2-40B4-BE49-F238E27FC236}">
                <a16:creationId xmlns:a16="http://schemas.microsoft.com/office/drawing/2014/main" id="{2AF9127A-3D32-40F9-94D8-AF36389D63AD}"/>
              </a:ext>
            </a:extLst>
          </p:cNvPr>
          <p:cNvSpPr txBox="1"/>
          <p:nvPr/>
        </p:nvSpPr>
        <p:spPr>
          <a:xfrm>
            <a:off x="548140" y="3806605"/>
            <a:ext cx="2743274" cy="1917284"/>
          </a:xfrm>
          <a:prstGeom prst="rect">
            <a:avLst/>
          </a:prstGeom>
        </p:spPr>
        <p:txBody>
          <a:bodyPr vert="horz" lIns="91440" tIns="45720" rIns="91440" bIns="45720" rtlCol="0" anchor="ctr">
            <a:noAutofit/>
          </a:bodyPr>
          <a:lstStyle/>
          <a:p>
            <a:pPr algn="ctr">
              <a:lnSpc>
                <a:spcPct val="90000"/>
              </a:lnSpc>
              <a:spcAft>
                <a:spcPts val="600"/>
              </a:spcAft>
            </a:pPr>
            <a:r>
              <a:rPr lang="en-US" sz="2000" b="1" dirty="0">
                <a:solidFill>
                  <a:schemeClr val="bg1"/>
                </a:solidFill>
                <a:latin typeface="Arial Black" panose="020B0A04020102020204" pitchFamily="34" charset="0"/>
              </a:rPr>
              <a:t>2022</a:t>
            </a:r>
          </a:p>
          <a:p>
            <a:pPr algn="ctr">
              <a:lnSpc>
                <a:spcPct val="90000"/>
              </a:lnSpc>
              <a:spcAft>
                <a:spcPts val="600"/>
              </a:spcAft>
            </a:pPr>
            <a:endParaRPr lang="en-US" sz="8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 </a:t>
            </a:r>
            <a:r>
              <a:rPr lang="en-US" sz="3200" b="1" dirty="0">
                <a:solidFill>
                  <a:schemeClr val="bg1"/>
                </a:solidFill>
                <a:latin typeface="Arial Black" panose="020B0A04020102020204" pitchFamily="34" charset="0"/>
              </a:rPr>
              <a:t>YOUTH AWARD</a:t>
            </a: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                         </a:t>
            </a:r>
          </a:p>
        </p:txBody>
      </p:sp>
      <p:sp>
        <p:nvSpPr>
          <p:cNvPr id="5" name="TextBox 4">
            <a:extLst>
              <a:ext uri="{FF2B5EF4-FFF2-40B4-BE49-F238E27FC236}">
                <a16:creationId xmlns:a16="http://schemas.microsoft.com/office/drawing/2014/main" id="{B989740E-34CD-4796-BDCB-D019840A72F4}"/>
              </a:ext>
            </a:extLst>
          </p:cNvPr>
          <p:cNvSpPr txBox="1"/>
          <p:nvPr/>
        </p:nvSpPr>
        <p:spPr>
          <a:xfrm>
            <a:off x="4081413" y="182541"/>
            <a:ext cx="7326070" cy="6217087"/>
          </a:xfrm>
          <a:prstGeom prst="rect">
            <a:avLst/>
          </a:prstGeom>
          <a:solidFill>
            <a:schemeClr val="accent4">
              <a:lumMod val="20000"/>
              <a:lumOff val="80000"/>
            </a:schemeClr>
          </a:solidFill>
          <a:ln w="38100">
            <a:solidFill>
              <a:schemeClr val="tx1"/>
            </a:solidFill>
          </a:ln>
        </p:spPr>
        <p:txBody>
          <a:bodyPr wrap="square" rtlCol="0">
            <a:spAutoFit/>
          </a:bodyPr>
          <a:lstStyle/>
          <a:p>
            <a:pPr algn="ctr"/>
            <a:endParaRPr lang="en-US" sz="1000" b="1" dirty="0">
              <a:latin typeface="Arial Black" panose="020B0A04020102020204" pitchFamily="34" charset="0"/>
            </a:endParaRPr>
          </a:p>
          <a:p>
            <a:pPr algn="ctr"/>
            <a:r>
              <a:rPr lang="en-US" sz="2400" b="1" dirty="0">
                <a:latin typeface="Arial Black" panose="020B0A04020102020204" pitchFamily="34" charset="0"/>
              </a:rPr>
              <a:t>ROUND ROCK PRESERVATION</a:t>
            </a:r>
            <a:r>
              <a:rPr lang="en-US" sz="2800" b="1" dirty="0">
                <a:latin typeface="Arial Black" panose="020B0A04020102020204" pitchFamily="34" charset="0"/>
              </a:rPr>
              <a:t> </a:t>
            </a:r>
          </a:p>
          <a:p>
            <a:pPr algn="ctr"/>
            <a:r>
              <a:rPr lang="en-US" sz="2000" b="1" dirty="0">
                <a:latin typeface="Arial Black" panose="020B0A04020102020204" pitchFamily="34" charset="0"/>
              </a:rPr>
              <a:t>RECOGNIZES</a:t>
            </a:r>
          </a:p>
          <a:p>
            <a:pPr algn="ctr"/>
            <a:endParaRPr lang="en-US" sz="800" b="1" dirty="0">
              <a:latin typeface="Arial Black" panose="020B0A04020102020204" pitchFamily="34" charset="0"/>
            </a:endParaRPr>
          </a:p>
          <a:p>
            <a:pPr algn="ctr"/>
            <a:endParaRPr lang="en-US" sz="800" b="1" dirty="0">
              <a:latin typeface="Arial Black" panose="020B0A04020102020204" pitchFamily="34" charset="0"/>
            </a:endParaRPr>
          </a:p>
          <a:p>
            <a:pPr algn="ctr"/>
            <a:endParaRPr lang="en-US" sz="800" b="1" dirty="0">
              <a:latin typeface="Arial Black" panose="020B0A04020102020204" pitchFamily="34" charset="0"/>
            </a:endParaRPr>
          </a:p>
          <a:p>
            <a:pPr algn="ctr"/>
            <a:endParaRPr lang="en-US" sz="2800" b="1" dirty="0">
              <a:latin typeface="Arial Black" panose="020B0A04020102020204" pitchFamily="34" charset="0"/>
            </a:endParaRPr>
          </a:p>
          <a:p>
            <a:pPr algn="ctr"/>
            <a:endParaRPr lang="en-US" sz="28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a:p>
            <a:pPr algn="ctr"/>
            <a:endParaRPr lang="en-US" sz="2000" b="1" dirty="0">
              <a:latin typeface="Arial Black" panose="020B0A04020102020204" pitchFamily="34" charset="0"/>
            </a:endParaRPr>
          </a:p>
        </p:txBody>
      </p:sp>
    </p:spTree>
    <p:extLst>
      <p:ext uri="{BB962C8B-B14F-4D97-AF65-F5344CB8AC3E}">
        <p14:creationId xmlns:p14="http://schemas.microsoft.com/office/powerpoint/2010/main" val="4161415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horse-drawn vehicle&#10;&#10;Description automatically generated">
            <a:extLst>
              <a:ext uri="{FF2B5EF4-FFF2-40B4-BE49-F238E27FC236}">
                <a16:creationId xmlns:a16="http://schemas.microsoft.com/office/drawing/2014/main" id="{7E90588C-07D1-42D8-97DE-38BE5BA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10" y="275033"/>
            <a:ext cx="2673543" cy="895637"/>
          </a:xfrm>
          <a:prstGeom prst="rect">
            <a:avLst/>
          </a:prstGeom>
        </p:spPr>
      </p:pic>
      <p:sp>
        <p:nvSpPr>
          <p:cNvPr id="4" name="TextBox 3">
            <a:extLst>
              <a:ext uri="{FF2B5EF4-FFF2-40B4-BE49-F238E27FC236}">
                <a16:creationId xmlns:a16="http://schemas.microsoft.com/office/drawing/2014/main" id="{2AF9127A-3D32-40F9-94D8-AF36389D63AD}"/>
              </a:ext>
            </a:extLst>
          </p:cNvPr>
          <p:cNvSpPr txBox="1"/>
          <p:nvPr/>
        </p:nvSpPr>
        <p:spPr>
          <a:xfrm>
            <a:off x="630410" y="1996588"/>
            <a:ext cx="2743274" cy="1917284"/>
          </a:xfrm>
          <a:prstGeom prst="rect">
            <a:avLst/>
          </a:prstGeom>
        </p:spPr>
        <p:txBody>
          <a:bodyPr vert="horz" lIns="91440" tIns="45720" rIns="91440" bIns="45720" rtlCol="0" anchor="ctr">
            <a:noAutofit/>
          </a:bodyPr>
          <a:lstStyle/>
          <a:p>
            <a:pPr algn="ctr">
              <a:lnSpc>
                <a:spcPct val="90000"/>
              </a:lnSpc>
              <a:spcAft>
                <a:spcPts val="600"/>
              </a:spcAft>
            </a:pPr>
            <a:r>
              <a:rPr lang="en-US" sz="2000" b="1" dirty="0">
                <a:solidFill>
                  <a:schemeClr val="bg1"/>
                </a:solidFill>
                <a:latin typeface="Arial Black" panose="020B0A04020102020204" pitchFamily="34" charset="0"/>
              </a:rPr>
              <a:t>2021</a:t>
            </a:r>
          </a:p>
          <a:p>
            <a:pPr algn="ctr">
              <a:lnSpc>
                <a:spcPct val="90000"/>
              </a:lnSpc>
              <a:spcAft>
                <a:spcPts val="600"/>
              </a:spcAft>
            </a:pPr>
            <a:endParaRPr lang="en-US" sz="2000" b="1" dirty="0">
              <a:solidFill>
                <a:schemeClr val="bg1"/>
              </a:solidFill>
              <a:latin typeface="Arial Black" panose="020B0A04020102020204" pitchFamily="34" charset="0"/>
            </a:endParaRPr>
          </a:p>
          <a:p>
            <a:pPr algn="ctr">
              <a:lnSpc>
                <a:spcPct val="90000"/>
              </a:lnSpc>
              <a:spcAft>
                <a:spcPts val="600"/>
              </a:spcAft>
            </a:pPr>
            <a:r>
              <a:rPr lang="en-US" sz="2000" b="1" dirty="0">
                <a:solidFill>
                  <a:schemeClr val="bg1"/>
                </a:solidFill>
                <a:latin typeface="Arial Black" panose="020B0A04020102020204" pitchFamily="34" charset="0"/>
              </a:rPr>
              <a:t> RESTORATION PROJECT </a:t>
            </a:r>
            <a:r>
              <a:rPr lang="en-US" sz="2400" b="1" dirty="0">
                <a:solidFill>
                  <a:schemeClr val="bg1"/>
                </a:solidFill>
                <a:latin typeface="Arial Black" panose="020B0A04020102020204" pitchFamily="34" charset="0"/>
              </a:rPr>
              <a:t>OF YEAR</a:t>
            </a: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                         </a:t>
            </a:r>
          </a:p>
        </p:txBody>
      </p:sp>
      <p:sp>
        <p:nvSpPr>
          <p:cNvPr id="5" name="TextBox 4">
            <a:extLst>
              <a:ext uri="{FF2B5EF4-FFF2-40B4-BE49-F238E27FC236}">
                <a16:creationId xmlns:a16="http://schemas.microsoft.com/office/drawing/2014/main" id="{B989740E-34CD-4796-BDCB-D019840A72F4}"/>
              </a:ext>
            </a:extLst>
          </p:cNvPr>
          <p:cNvSpPr txBox="1"/>
          <p:nvPr/>
        </p:nvSpPr>
        <p:spPr>
          <a:xfrm>
            <a:off x="4004095" y="264984"/>
            <a:ext cx="7814929" cy="6370975"/>
          </a:xfrm>
          <a:prstGeom prst="rect">
            <a:avLst/>
          </a:prstGeom>
          <a:solidFill>
            <a:schemeClr val="accent4">
              <a:lumMod val="20000"/>
              <a:lumOff val="80000"/>
            </a:schemeClr>
          </a:solidFill>
          <a:ln w="38100">
            <a:solidFill>
              <a:schemeClr val="tx1"/>
            </a:solidFill>
          </a:ln>
        </p:spPr>
        <p:txBody>
          <a:bodyPr wrap="square" rtlCol="0">
            <a:spAutoFit/>
          </a:bodyPr>
          <a:lstStyle/>
          <a:p>
            <a:pPr algn="ctr"/>
            <a:endParaRPr lang="en-US" sz="800" b="1" dirty="0">
              <a:latin typeface="Arial Black" panose="020B0A04020102020204" pitchFamily="34" charset="0"/>
            </a:endParaRPr>
          </a:p>
          <a:p>
            <a:pPr algn="ctr"/>
            <a:r>
              <a:rPr lang="en-US" sz="3600" b="1" dirty="0">
                <a:latin typeface="Arial Black" panose="020B0A04020102020204" pitchFamily="34" charset="0"/>
              </a:rPr>
              <a:t>Round Rock Preservation</a:t>
            </a:r>
          </a:p>
          <a:p>
            <a:pPr algn="ctr"/>
            <a:r>
              <a:rPr lang="en-US" sz="2000" b="1" dirty="0">
                <a:latin typeface="Arial Black" panose="020B0A04020102020204" pitchFamily="34" charset="0"/>
              </a:rPr>
              <a:t>recognizes</a:t>
            </a:r>
          </a:p>
          <a:p>
            <a:pPr algn="ctr"/>
            <a:endParaRPr lang="en-US" sz="800" b="1" dirty="0">
              <a:latin typeface="Arial Black" panose="020B0A04020102020204" pitchFamily="34" charset="0"/>
            </a:endParaRPr>
          </a:p>
          <a:p>
            <a:pPr algn="ctr"/>
            <a:endParaRPr lang="en-US" sz="2400" b="1" dirty="0">
              <a:latin typeface="Arial Black" panose="020B0A04020102020204" pitchFamily="34" charset="0"/>
            </a:endParaRPr>
          </a:p>
          <a:p>
            <a:pPr algn="ctr"/>
            <a:r>
              <a:rPr lang="en-US" sz="2800" b="1" dirty="0">
                <a:latin typeface="Arial Black" panose="020B0A04020102020204" pitchFamily="34" charset="0"/>
              </a:rPr>
              <a:t>SAM &amp; BEVERLY BAKIR </a:t>
            </a:r>
          </a:p>
          <a:p>
            <a:pPr algn="ctr"/>
            <a:r>
              <a:rPr lang="en-US" sz="2000" b="1" dirty="0">
                <a:latin typeface="Arial Black" panose="020B0A04020102020204" pitchFamily="34" charset="0"/>
              </a:rPr>
              <a:t>HISTORIC PROPERTY OWNERS</a:t>
            </a:r>
          </a:p>
          <a:p>
            <a:pPr algn="ctr"/>
            <a:endParaRPr lang="en-US" sz="2400" b="1" dirty="0">
              <a:latin typeface="Arial Black" panose="020B0A04020102020204" pitchFamily="34" charset="0"/>
            </a:endParaRPr>
          </a:p>
          <a:p>
            <a:pPr algn="ctr"/>
            <a:r>
              <a:rPr lang="en-US" sz="2400" b="1" dirty="0">
                <a:latin typeface="Arial Black" panose="020B0A04020102020204" pitchFamily="34" charset="0"/>
              </a:rPr>
              <a:t>  ROUND ROCK</a:t>
            </a:r>
          </a:p>
          <a:p>
            <a:pPr algn="ctr"/>
            <a:r>
              <a:rPr lang="en-US" sz="2400" b="1" dirty="0">
                <a:latin typeface="Arial Black" panose="020B0A04020102020204" pitchFamily="34" charset="0"/>
              </a:rPr>
              <a:t> TELEPHONE  EXCHANGE OFFICE</a:t>
            </a:r>
          </a:p>
          <a:p>
            <a:pPr algn="ctr"/>
            <a:endParaRPr lang="en-US" sz="2400" b="1" dirty="0">
              <a:latin typeface="Arial Black" panose="020B0A04020102020204" pitchFamily="34" charset="0"/>
            </a:endParaRPr>
          </a:p>
          <a:p>
            <a:pPr algn="ctr"/>
            <a:r>
              <a:rPr lang="en-US" sz="2000" b="1" dirty="0">
                <a:latin typeface="Arial Black" panose="020B0A04020102020204" pitchFamily="34" charset="0"/>
              </a:rPr>
              <a:t>relocated from106 N Mays St to</a:t>
            </a:r>
          </a:p>
          <a:p>
            <a:pPr algn="ctr"/>
            <a:r>
              <a:rPr lang="en-US" sz="2000" b="1" dirty="0">
                <a:latin typeface="Arial Black" panose="020B0A04020102020204" pitchFamily="34" charset="0"/>
              </a:rPr>
              <a:t>803 E Liberty St (Suite 200)</a:t>
            </a:r>
          </a:p>
          <a:p>
            <a:pPr algn="ctr"/>
            <a:endParaRPr lang="en-US" b="1" dirty="0">
              <a:latin typeface="Arial Black" panose="020B0A04020102020204" pitchFamily="34" charset="0"/>
            </a:endParaRPr>
          </a:p>
          <a:p>
            <a:pPr algn="ctr"/>
            <a:r>
              <a:rPr lang="en-US" b="1" dirty="0">
                <a:latin typeface="Arial Black" panose="020B0A04020102020204" pitchFamily="34" charset="0"/>
              </a:rPr>
              <a:t>AS</a:t>
            </a:r>
          </a:p>
          <a:p>
            <a:pPr algn="ctr"/>
            <a:endParaRPr lang="en-US" sz="800" b="1" dirty="0">
              <a:latin typeface="Arial Black" panose="020B0A04020102020204" pitchFamily="34" charset="0"/>
            </a:endParaRPr>
          </a:p>
          <a:p>
            <a:pPr algn="ctr"/>
            <a:r>
              <a:rPr lang="en-US" sz="2800" b="1" dirty="0">
                <a:latin typeface="Arial Black" panose="020B0A04020102020204" pitchFamily="34" charset="0"/>
              </a:rPr>
              <a:t>RESTORATION PROJECT OF YEAR</a:t>
            </a:r>
          </a:p>
          <a:p>
            <a:pPr algn="ctr"/>
            <a:r>
              <a:rPr lang="en-US" sz="2800" b="1" dirty="0">
                <a:latin typeface="Arial Black" panose="020B0A04020102020204" pitchFamily="34" charset="0"/>
              </a:rPr>
              <a:t>(Endangered Place)  </a:t>
            </a:r>
          </a:p>
          <a:p>
            <a:pPr algn="ctr"/>
            <a:r>
              <a:rPr lang="en-US" sz="2800" b="1" dirty="0">
                <a:latin typeface="Arial Black" panose="020B0A04020102020204" pitchFamily="34" charset="0"/>
              </a:rPr>
              <a:t>   </a:t>
            </a:r>
            <a:endParaRPr lang="en-US" sz="2000" b="1" dirty="0">
              <a:latin typeface="Arial Black" panose="020B0A04020102020204" pitchFamily="34" charset="0"/>
            </a:endParaRPr>
          </a:p>
        </p:txBody>
      </p:sp>
      <p:pic>
        <p:nvPicPr>
          <p:cNvPr id="8" name="Picture 7" descr="A picture containing outdoor, grass, sky, tree&#10;&#10;Description automatically generated">
            <a:extLst>
              <a:ext uri="{FF2B5EF4-FFF2-40B4-BE49-F238E27FC236}">
                <a16:creationId xmlns:a16="http://schemas.microsoft.com/office/drawing/2014/main" id="{1A420D9E-BEF1-44DF-B0EB-A3EBAA2649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0" y="3693381"/>
            <a:ext cx="3568051" cy="2041301"/>
          </a:xfrm>
          <a:prstGeom prst="rect">
            <a:avLst/>
          </a:prstGeom>
        </p:spPr>
      </p:pic>
    </p:spTree>
    <p:extLst>
      <p:ext uri="{BB962C8B-B14F-4D97-AF65-F5344CB8AC3E}">
        <p14:creationId xmlns:p14="http://schemas.microsoft.com/office/powerpoint/2010/main" val="3750983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horse-drawn vehicle&#10;&#10;Description automatically generated">
            <a:extLst>
              <a:ext uri="{FF2B5EF4-FFF2-40B4-BE49-F238E27FC236}">
                <a16:creationId xmlns:a16="http://schemas.microsoft.com/office/drawing/2014/main" id="{7E90588C-07D1-42D8-97DE-38BE5BA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14" y="429579"/>
            <a:ext cx="2673543" cy="895637"/>
          </a:xfrm>
          <a:prstGeom prst="rect">
            <a:avLst/>
          </a:prstGeom>
        </p:spPr>
      </p:pic>
      <p:sp>
        <p:nvSpPr>
          <p:cNvPr id="4" name="TextBox 3">
            <a:extLst>
              <a:ext uri="{FF2B5EF4-FFF2-40B4-BE49-F238E27FC236}">
                <a16:creationId xmlns:a16="http://schemas.microsoft.com/office/drawing/2014/main" id="{2AF9127A-3D32-40F9-94D8-AF36389D63AD}"/>
              </a:ext>
            </a:extLst>
          </p:cNvPr>
          <p:cNvSpPr txBox="1"/>
          <p:nvPr/>
        </p:nvSpPr>
        <p:spPr>
          <a:xfrm>
            <a:off x="616213" y="2287458"/>
            <a:ext cx="2743274" cy="1917284"/>
          </a:xfrm>
          <a:prstGeom prst="rect">
            <a:avLst/>
          </a:prstGeom>
        </p:spPr>
        <p:txBody>
          <a:bodyPr vert="horz" lIns="91440" tIns="45720" rIns="91440" bIns="45720" rtlCol="0" anchor="ctr">
            <a:noAutofit/>
          </a:bodyPr>
          <a:lstStyle/>
          <a:p>
            <a:pPr algn="ctr">
              <a:lnSpc>
                <a:spcPct val="90000"/>
              </a:lnSpc>
              <a:spcAft>
                <a:spcPts val="600"/>
              </a:spcAft>
            </a:pPr>
            <a:r>
              <a:rPr lang="en-US" sz="2000" b="1" dirty="0">
                <a:solidFill>
                  <a:schemeClr val="bg1"/>
                </a:solidFill>
                <a:latin typeface="Arial Black" panose="020B0A04020102020204" pitchFamily="34" charset="0"/>
              </a:rPr>
              <a:t>2022</a:t>
            </a: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 MEDIA AWARD</a:t>
            </a: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                         </a:t>
            </a:r>
          </a:p>
        </p:txBody>
      </p:sp>
      <p:sp>
        <p:nvSpPr>
          <p:cNvPr id="5" name="TextBox 4">
            <a:extLst>
              <a:ext uri="{FF2B5EF4-FFF2-40B4-BE49-F238E27FC236}">
                <a16:creationId xmlns:a16="http://schemas.microsoft.com/office/drawing/2014/main" id="{B989740E-34CD-4796-BDCB-D019840A72F4}"/>
              </a:ext>
            </a:extLst>
          </p:cNvPr>
          <p:cNvSpPr txBox="1"/>
          <p:nvPr/>
        </p:nvSpPr>
        <p:spPr>
          <a:xfrm>
            <a:off x="4091733" y="274290"/>
            <a:ext cx="7814929" cy="6186309"/>
          </a:xfrm>
          <a:prstGeom prst="rect">
            <a:avLst/>
          </a:prstGeom>
          <a:solidFill>
            <a:schemeClr val="accent4">
              <a:lumMod val="20000"/>
              <a:lumOff val="80000"/>
            </a:schemeClr>
          </a:solidFill>
          <a:ln w="38100">
            <a:solidFill>
              <a:schemeClr val="tx1"/>
            </a:solidFill>
          </a:ln>
        </p:spPr>
        <p:txBody>
          <a:bodyPr wrap="square" rtlCol="0">
            <a:spAutoFit/>
          </a:bodyPr>
          <a:lstStyle/>
          <a:p>
            <a:pPr algn="ctr"/>
            <a:endParaRPr lang="en-US" sz="800" b="1" dirty="0">
              <a:latin typeface="Arial Black" panose="020B0A04020102020204" pitchFamily="34" charset="0"/>
            </a:endParaRPr>
          </a:p>
          <a:p>
            <a:pPr algn="ctr"/>
            <a:r>
              <a:rPr lang="en-US" sz="3600" b="1" dirty="0">
                <a:latin typeface="Arial Black" panose="020B0A04020102020204" pitchFamily="34" charset="0"/>
              </a:rPr>
              <a:t>Round Rock Preservation</a:t>
            </a:r>
          </a:p>
          <a:p>
            <a:pPr algn="ctr"/>
            <a:r>
              <a:rPr lang="en-US" sz="2400" b="1" dirty="0">
                <a:latin typeface="Arial Black" panose="020B0A04020102020204" pitchFamily="34" charset="0"/>
              </a:rPr>
              <a:t>recognizes</a:t>
            </a:r>
          </a:p>
          <a:p>
            <a:pPr algn="ctr"/>
            <a:endParaRPr lang="en-US" sz="1000" b="1" dirty="0">
              <a:latin typeface="Arial Black" panose="020B0A04020102020204" pitchFamily="34" charset="0"/>
            </a:endParaRPr>
          </a:p>
          <a:p>
            <a:pPr algn="ctr"/>
            <a:endParaRPr lang="en-US" sz="800" b="1" dirty="0">
              <a:latin typeface="Arial Black" panose="020B0A04020102020204" pitchFamily="34" charset="0"/>
            </a:endParaRPr>
          </a:p>
          <a:p>
            <a:pPr algn="ctr"/>
            <a:endParaRPr lang="en-US" sz="2800" b="1" dirty="0">
              <a:latin typeface="Arial Black" panose="020B0A04020102020204" pitchFamily="34" charset="0"/>
            </a:endParaRPr>
          </a:p>
          <a:p>
            <a:pPr algn="ctr"/>
            <a:endParaRPr lang="en-US" sz="2800" b="1" dirty="0">
              <a:latin typeface="Arial Black" panose="020B0A04020102020204" pitchFamily="34" charset="0"/>
            </a:endParaRPr>
          </a:p>
          <a:p>
            <a:pPr algn="ctr"/>
            <a:endParaRPr lang="en-US" sz="2800" b="1" dirty="0">
              <a:latin typeface="Arial Black" panose="020B0A04020102020204" pitchFamily="34" charset="0"/>
            </a:endParaRPr>
          </a:p>
          <a:p>
            <a:pPr algn="ctr"/>
            <a:endParaRPr lang="en-US" sz="2800" b="1" dirty="0">
              <a:latin typeface="Arial Black" panose="020B0A04020102020204" pitchFamily="34" charset="0"/>
            </a:endParaRPr>
          </a:p>
          <a:p>
            <a:pPr algn="ctr"/>
            <a:endParaRPr lang="en-US" sz="2800" b="1" dirty="0">
              <a:latin typeface="Arial Black" panose="020B0A04020102020204" pitchFamily="34" charset="0"/>
            </a:endParaRPr>
          </a:p>
          <a:p>
            <a:pPr algn="ctr"/>
            <a:endParaRPr lang="en-US" sz="2800" b="1" dirty="0">
              <a:latin typeface="Arial Black" panose="020B0A04020102020204" pitchFamily="34" charset="0"/>
            </a:endParaRPr>
          </a:p>
          <a:p>
            <a:pPr algn="ctr"/>
            <a:endParaRPr lang="en-US" sz="2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r>
              <a:rPr lang="en-US" b="1" dirty="0">
                <a:latin typeface="Arial Black" panose="020B0A04020102020204" pitchFamily="34" charset="0"/>
              </a:rPr>
              <a:t>FOR</a:t>
            </a:r>
          </a:p>
          <a:p>
            <a:pPr algn="ctr"/>
            <a:endParaRPr lang="en-US" sz="800" b="1" dirty="0">
              <a:latin typeface="Arial Black" panose="020B0A04020102020204" pitchFamily="34" charset="0"/>
            </a:endParaRPr>
          </a:p>
          <a:p>
            <a:pPr algn="ctr"/>
            <a:r>
              <a:rPr lang="en-US" sz="3600" b="1" dirty="0">
                <a:latin typeface="Arial Black" panose="020B0A04020102020204" pitchFamily="34" charset="0"/>
              </a:rPr>
              <a:t>MEDIA PRODUCTIONS</a:t>
            </a:r>
          </a:p>
          <a:p>
            <a:pPr algn="ctr"/>
            <a:r>
              <a:rPr lang="en-US" sz="2800" b="1" dirty="0">
                <a:latin typeface="Arial Black" panose="020B0A04020102020204" pitchFamily="34" charset="0"/>
              </a:rPr>
              <a:t>   </a:t>
            </a:r>
            <a:endParaRPr lang="en-US" sz="2000" b="1" dirty="0">
              <a:latin typeface="Arial Black" panose="020B0A04020102020204" pitchFamily="34" charset="0"/>
            </a:endParaRPr>
          </a:p>
        </p:txBody>
      </p:sp>
    </p:spTree>
    <p:extLst>
      <p:ext uri="{BB962C8B-B14F-4D97-AF65-F5344CB8AC3E}">
        <p14:creationId xmlns:p14="http://schemas.microsoft.com/office/powerpoint/2010/main" val="148763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horse-drawn vehicle&#10;&#10;Description automatically generated">
            <a:extLst>
              <a:ext uri="{FF2B5EF4-FFF2-40B4-BE49-F238E27FC236}">
                <a16:creationId xmlns:a16="http://schemas.microsoft.com/office/drawing/2014/main" id="{7E90588C-07D1-42D8-97DE-38BE5BA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14" y="439627"/>
            <a:ext cx="2673543" cy="895637"/>
          </a:xfrm>
          <a:prstGeom prst="rect">
            <a:avLst/>
          </a:prstGeom>
        </p:spPr>
      </p:pic>
      <p:sp>
        <p:nvSpPr>
          <p:cNvPr id="4" name="TextBox 3">
            <a:extLst>
              <a:ext uri="{FF2B5EF4-FFF2-40B4-BE49-F238E27FC236}">
                <a16:creationId xmlns:a16="http://schemas.microsoft.com/office/drawing/2014/main" id="{2AF9127A-3D32-40F9-94D8-AF36389D63AD}"/>
              </a:ext>
            </a:extLst>
          </p:cNvPr>
          <p:cNvSpPr txBox="1"/>
          <p:nvPr/>
        </p:nvSpPr>
        <p:spPr>
          <a:xfrm>
            <a:off x="616213" y="2287458"/>
            <a:ext cx="2743274" cy="1917284"/>
          </a:xfrm>
          <a:prstGeom prst="rect">
            <a:avLst/>
          </a:prstGeom>
        </p:spPr>
        <p:txBody>
          <a:bodyPr vert="horz" lIns="91440" tIns="45720" rIns="91440" bIns="45720" rtlCol="0" anchor="ctr">
            <a:noAutofit/>
          </a:bodyPr>
          <a:lstStyle/>
          <a:p>
            <a:pPr algn="ctr">
              <a:lnSpc>
                <a:spcPct val="90000"/>
              </a:lnSpc>
              <a:spcAft>
                <a:spcPts val="600"/>
              </a:spcAft>
            </a:pPr>
            <a:r>
              <a:rPr lang="en-US" sz="2000" b="1" dirty="0">
                <a:solidFill>
                  <a:schemeClr val="bg1"/>
                </a:solidFill>
                <a:latin typeface="Arial Black" panose="020B0A04020102020204" pitchFamily="34" charset="0"/>
              </a:rPr>
              <a:t>2021</a:t>
            </a: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 MEDIA AWARD</a:t>
            </a: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                         </a:t>
            </a:r>
          </a:p>
        </p:txBody>
      </p:sp>
      <p:sp>
        <p:nvSpPr>
          <p:cNvPr id="5" name="TextBox 4">
            <a:extLst>
              <a:ext uri="{FF2B5EF4-FFF2-40B4-BE49-F238E27FC236}">
                <a16:creationId xmlns:a16="http://schemas.microsoft.com/office/drawing/2014/main" id="{B989740E-34CD-4796-BDCB-D019840A72F4}"/>
              </a:ext>
            </a:extLst>
          </p:cNvPr>
          <p:cNvSpPr txBox="1"/>
          <p:nvPr/>
        </p:nvSpPr>
        <p:spPr>
          <a:xfrm>
            <a:off x="4149973" y="342952"/>
            <a:ext cx="7814929" cy="6340197"/>
          </a:xfrm>
          <a:prstGeom prst="rect">
            <a:avLst/>
          </a:prstGeom>
          <a:solidFill>
            <a:schemeClr val="accent4">
              <a:lumMod val="20000"/>
              <a:lumOff val="80000"/>
            </a:schemeClr>
          </a:solidFill>
          <a:ln w="28575">
            <a:solidFill>
              <a:schemeClr val="tx1"/>
            </a:solidFill>
          </a:ln>
        </p:spPr>
        <p:txBody>
          <a:bodyPr wrap="square" rtlCol="0">
            <a:spAutoFit/>
          </a:bodyPr>
          <a:lstStyle/>
          <a:p>
            <a:pPr algn="ctr"/>
            <a:endParaRPr lang="en-US" sz="800" b="1" dirty="0">
              <a:latin typeface="Arial Black" panose="020B0A04020102020204" pitchFamily="34" charset="0"/>
            </a:endParaRPr>
          </a:p>
          <a:p>
            <a:pPr algn="ctr"/>
            <a:endParaRPr lang="en-US" sz="2000" b="1" dirty="0">
              <a:latin typeface="Arial Black" panose="020B0A04020102020204" pitchFamily="34" charset="0"/>
            </a:endParaRPr>
          </a:p>
          <a:p>
            <a:pPr algn="ctr"/>
            <a:r>
              <a:rPr lang="en-US" sz="3600" b="1" dirty="0">
                <a:latin typeface="Arial Black" panose="020B0A04020102020204" pitchFamily="34" charset="0"/>
              </a:rPr>
              <a:t>TEXAS TIME MACHINE</a:t>
            </a:r>
          </a:p>
          <a:p>
            <a:pPr algn="ctr"/>
            <a:r>
              <a:rPr lang="en-US" b="1" dirty="0">
                <a:latin typeface="Arial Black" panose="020B0A04020102020204" pitchFamily="34" charset="0"/>
              </a:rPr>
              <a:t>2021-2022 MEDIA PRODUCTIONS</a:t>
            </a:r>
          </a:p>
          <a:p>
            <a:pPr algn="ctr"/>
            <a:endParaRPr lang="en-US" b="1" dirty="0">
              <a:latin typeface="Arial Black" panose="020B0A04020102020204" pitchFamily="34" charset="0"/>
            </a:endParaRPr>
          </a:p>
          <a:p>
            <a:r>
              <a:rPr lang="en-US" b="1" dirty="0">
                <a:latin typeface="Arial Black" panose="020B0A04020102020204" pitchFamily="34" charset="0"/>
              </a:rPr>
              <a:t>Immortal 10                           Tio Dan Balderas &amp; Puffy Tacos      </a:t>
            </a:r>
          </a:p>
          <a:p>
            <a:endParaRPr lang="en-US" b="1" dirty="0">
              <a:latin typeface="Arial Black" panose="020B0A04020102020204" pitchFamily="34" charset="0"/>
            </a:endParaRPr>
          </a:p>
          <a:p>
            <a:endParaRPr lang="en-US" b="1" dirty="0">
              <a:latin typeface="Arial Black" panose="020B0A04020102020204" pitchFamily="34" charset="0"/>
            </a:endParaRPr>
          </a:p>
          <a:p>
            <a:r>
              <a:rPr lang="en-US" b="1" dirty="0">
                <a:latin typeface="Arial Black" panose="020B0A04020102020204" pitchFamily="34" charset="0"/>
              </a:rPr>
              <a:t>Sam Bass                               Texas Chain Saw Massacre </a:t>
            </a:r>
          </a:p>
          <a:p>
            <a:endParaRPr lang="en-US" b="1" dirty="0">
              <a:latin typeface="Arial Black" panose="020B0A04020102020204" pitchFamily="34" charset="0"/>
            </a:endParaRPr>
          </a:p>
          <a:p>
            <a:endParaRPr lang="en-US" b="1" dirty="0">
              <a:latin typeface="Arial Black" panose="020B0A04020102020204" pitchFamily="34" charset="0"/>
            </a:endParaRPr>
          </a:p>
          <a:p>
            <a:r>
              <a:rPr lang="en-US" b="1" dirty="0" err="1">
                <a:latin typeface="Arial Black" panose="020B0A04020102020204" pitchFamily="34" charset="0"/>
              </a:rPr>
              <a:t>Leanderthal</a:t>
            </a:r>
            <a:r>
              <a:rPr lang="en-US" b="1" dirty="0">
                <a:latin typeface="Arial Black" panose="020B0A04020102020204" pitchFamily="34" charset="0"/>
              </a:rPr>
              <a:t> Lady                   Veterans Park</a:t>
            </a:r>
          </a:p>
          <a:p>
            <a:endParaRPr lang="en-US" b="1" dirty="0">
              <a:latin typeface="Arial Black" panose="020B0A04020102020204" pitchFamily="34" charset="0"/>
            </a:endParaRPr>
          </a:p>
          <a:p>
            <a:endParaRPr lang="en-US" b="1" dirty="0">
              <a:latin typeface="Arial Black" panose="020B0A04020102020204" pitchFamily="34" charset="0"/>
            </a:endParaRPr>
          </a:p>
          <a:p>
            <a:r>
              <a:rPr lang="en-US" b="1" dirty="0">
                <a:latin typeface="Arial Black" panose="020B0A04020102020204" pitchFamily="34" charset="0"/>
              </a:rPr>
              <a:t>Anna Palm &amp; Palm Family      Round Rock Leader  </a:t>
            </a:r>
          </a:p>
          <a:p>
            <a:endParaRPr lang="en-US" b="1" dirty="0">
              <a:latin typeface="Arial Black" panose="020B0A04020102020204" pitchFamily="34" charset="0"/>
            </a:endParaRPr>
          </a:p>
          <a:p>
            <a:endParaRPr lang="en-US" b="1" dirty="0">
              <a:latin typeface="Arial Black" panose="020B0A04020102020204" pitchFamily="34" charset="0"/>
            </a:endParaRPr>
          </a:p>
          <a:p>
            <a:r>
              <a:rPr lang="en-US" b="1" dirty="0">
                <a:latin typeface="Arial Black" panose="020B0A04020102020204" pitchFamily="34" charset="0"/>
              </a:rPr>
              <a:t>Dr. Black’s Murder                  Old Stagecoach Inn</a:t>
            </a:r>
          </a:p>
          <a:p>
            <a:endParaRPr lang="en-US" b="1" dirty="0">
              <a:latin typeface="Arial Black" panose="020B0A04020102020204" pitchFamily="34" charset="0"/>
            </a:endParaRPr>
          </a:p>
          <a:p>
            <a:r>
              <a:rPr lang="en-US" b="1" dirty="0">
                <a:solidFill>
                  <a:schemeClr val="accent5">
                    <a:lumMod val="50000"/>
                  </a:schemeClr>
                </a:solidFill>
                <a:latin typeface="Arial Black" panose="020B0A04020102020204" pitchFamily="34" charset="0"/>
              </a:rPr>
              <a:t>Next Production (20Feb22)    Hopewell Colored School</a:t>
            </a:r>
          </a:p>
          <a:p>
            <a:pPr marL="285750" indent="-285750">
              <a:buFont typeface="Arial" panose="020B0604020202020204" pitchFamily="34" charset="0"/>
              <a:buChar char="•"/>
            </a:pPr>
            <a:endParaRPr lang="en-US" b="1" dirty="0">
              <a:solidFill>
                <a:schemeClr val="accent5">
                  <a:lumMod val="50000"/>
                </a:schemeClr>
              </a:solidFill>
              <a:latin typeface="Arial Black" panose="020B0A04020102020204" pitchFamily="34" charset="0"/>
            </a:endParaRPr>
          </a:p>
          <a:p>
            <a:pPr algn="ctr"/>
            <a:r>
              <a:rPr lang="en-US" b="1" dirty="0">
                <a:latin typeface="Arial Black" panose="020B0A04020102020204" pitchFamily="34" charset="0"/>
              </a:rPr>
              <a:t>   </a:t>
            </a:r>
          </a:p>
        </p:txBody>
      </p:sp>
      <p:pic>
        <p:nvPicPr>
          <p:cNvPr id="6" name="Picture 5" descr="A picture containing diagram&#10;&#10;Description automatically generated">
            <a:extLst>
              <a:ext uri="{FF2B5EF4-FFF2-40B4-BE49-F238E27FC236}">
                <a16:creationId xmlns:a16="http://schemas.microsoft.com/office/drawing/2014/main" id="{7C0ABF86-8397-4E68-8DAD-40AC58DD3F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338" y="4093408"/>
            <a:ext cx="3405025" cy="191728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87215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horse-drawn vehicle&#10;&#10;Description automatically generated">
            <a:extLst>
              <a:ext uri="{FF2B5EF4-FFF2-40B4-BE49-F238E27FC236}">
                <a16:creationId xmlns:a16="http://schemas.microsoft.com/office/drawing/2014/main" id="{7E90588C-07D1-42D8-97DE-38BE5BA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33" y="215148"/>
            <a:ext cx="2673543" cy="1089160"/>
          </a:xfrm>
          <a:prstGeom prst="rect">
            <a:avLst/>
          </a:prstGeom>
        </p:spPr>
      </p:pic>
      <p:sp>
        <p:nvSpPr>
          <p:cNvPr id="4" name="TextBox 3">
            <a:extLst>
              <a:ext uri="{FF2B5EF4-FFF2-40B4-BE49-F238E27FC236}">
                <a16:creationId xmlns:a16="http://schemas.microsoft.com/office/drawing/2014/main" id="{2AF9127A-3D32-40F9-94D8-AF36389D63AD}"/>
              </a:ext>
            </a:extLst>
          </p:cNvPr>
          <p:cNvSpPr txBox="1"/>
          <p:nvPr/>
        </p:nvSpPr>
        <p:spPr>
          <a:xfrm>
            <a:off x="319738" y="1788690"/>
            <a:ext cx="2832838" cy="1640310"/>
          </a:xfrm>
          <a:prstGeom prst="rect">
            <a:avLst/>
          </a:prstGeom>
          <a:solidFill>
            <a:schemeClr val="accent1">
              <a:lumMod val="75000"/>
            </a:schemeClr>
          </a:solidFill>
        </p:spPr>
        <p:txBody>
          <a:bodyPr vert="horz" lIns="91440" tIns="45720" rIns="91440" bIns="45720" rtlCol="0" anchor="ctr">
            <a:noAutofit/>
          </a:bodyPr>
          <a:lstStyle/>
          <a:p>
            <a:pPr algn="ctr">
              <a:lnSpc>
                <a:spcPct val="90000"/>
              </a:lnSpc>
              <a:spcAft>
                <a:spcPts val="600"/>
              </a:spcAft>
            </a:pPr>
            <a:r>
              <a:rPr lang="en-US" sz="2000" b="1" dirty="0">
                <a:solidFill>
                  <a:schemeClr val="bg1"/>
                </a:solidFill>
                <a:latin typeface="Arial Black" panose="020B0A04020102020204" pitchFamily="34" charset="0"/>
              </a:rPr>
              <a:t>201</a:t>
            </a:r>
          </a:p>
          <a:p>
            <a:pPr algn="ctr">
              <a:lnSpc>
                <a:spcPct val="90000"/>
              </a:lnSpc>
              <a:spcAft>
                <a:spcPts val="600"/>
              </a:spcAft>
            </a:pPr>
            <a:endParaRPr lang="en-US" sz="8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2022</a:t>
            </a:r>
          </a:p>
          <a:p>
            <a:pPr algn="ctr">
              <a:lnSpc>
                <a:spcPct val="90000"/>
              </a:lnSpc>
              <a:spcAft>
                <a:spcPts val="600"/>
              </a:spcAft>
            </a:pPr>
            <a:r>
              <a:rPr lang="en-US" sz="2400" b="1" dirty="0">
                <a:solidFill>
                  <a:schemeClr val="bg1"/>
                </a:solidFill>
                <a:latin typeface="Arial Black" panose="020B0A04020102020204" pitchFamily="34" charset="0"/>
              </a:rPr>
              <a:t> EDUCATION</a:t>
            </a:r>
          </a:p>
          <a:p>
            <a:pPr algn="ctr">
              <a:lnSpc>
                <a:spcPct val="90000"/>
              </a:lnSpc>
              <a:spcAft>
                <a:spcPts val="600"/>
              </a:spcAft>
            </a:pPr>
            <a:r>
              <a:rPr lang="en-US" sz="2400" b="1" dirty="0">
                <a:solidFill>
                  <a:schemeClr val="bg1"/>
                </a:solidFill>
                <a:latin typeface="Arial Black" panose="020B0A04020102020204" pitchFamily="34" charset="0"/>
              </a:rPr>
              <a:t>AWARD</a:t>
            </a:r>
          </a:p>
          <a:p>
            <a:pPr algn="ctr">
              <a:lnSpc>
                <a:spcPct val="90000"/>
              </a:lnSpc>
              <a:spcAft>
                <a:spcPts val="600"/>
              </a:spcAft>
            </a:pPr>
            <a:endParaRPr lang="en-US" sz="2400" b="1" dirty="0">
              <a:solidFill>
                <a:schemeClr val="bg1"/>
              </a:solidFill>
              <a:latin typeface="Arial Black" panose="020B0A04020102020204" pitchFamily="34" charset="0"/>
            </a:endParaRPr>
          </a:p>
          <a:p>
            <a:pPr algn="ctr">
              <a:lnSpc>
                <a:spcPct val="90000"/>
              </a:lnSpc>
              <a:spcAft>
                <a:spcPts val="600"/>
              </a:spcAft>
            </a:pPr>
            <a:r>
              <a:rPr lang="en-US" sz="2400" b="1" dirty="0">
                <a:solidFill>
                  <a:schemeClr val="bg1"/>
                </a:solidFill>
                <a:latin typeface="Arial Black" panose="020B0A04020102020204" pitchFamily="34" charset="0"/>
              </a:rPr>
              <a:t>                         </a:t>
            </a:r>
          </a:p>
        </p:txBody>
      </p:sp>
      <p:sp>
        <p:nvSpPr>
          <p:cNvPr id="5" name="TextBox 4">
            <a:extLst>
              <a:ext uri="{FF2B5EF4-FFF2-40B4-BE49-F238E27FC236}">
                <a16:creationId xmlns:a16="http://schemas.microsoft.com/office/drawing/2014/main" id="{B989740E-34CD-4796-BDCB-D019840A72F4}"/>
              </a:ext>
            </a:extLst>
          </p:cNvPr>
          <p:cNvSpPr txBox="1"/>
          <p:nvPr/>
        </p:nvSpPr>
        <p:spPr>
          <a:xfrm>
            <a:off x="4091733" y="236413"/>
            <a:ext cx="7814929" cy="6186309"/>
          </a:xfrm>
          <a:prstGeom prst="rect">
            <a:avLst/>
          </a:prstGeom>
          <a:solidFill>
            <a:schemeClr val="accent4">
              <a:lumMod val="20000"/>
              <a:lumOff val="80000"/>
            </a:schemeClr>
          </a:solidFill>
          <a:ln w="28575">
            <a:solidFill>
              <a:schemeClr val="accent1">
                <a:lumMod val="50000"/>
              </a:schemeClr>
            </a:solidFill>
          </a:ln>
        </p:spPr>
        <p:txBody>
          <a:bodyPr wrap="square" rtlCol="0">
            <a:spAutoFit/>
          </a:bodyPr>
          <a:lstStyle/>
          <a:p>
            <a:pPr algn="ctr"/>
            <a:endParaRPr lang="en-US" sz="800" b="1" dirty="0">
              <a:latin typeface="Arial Black" panose="020B0A04020102020204" pitchFamily="34" charset="0"/>
            </a:endParaRPr>
          </a:p>
          <a:p>
            <a:pPr algn="ctr"/>
            <a:r>
              <a:rPr lang="en-US" sz="3600" b="1" dirty="0">
                <a:latin typeface="Arial Black" panose="020B0A04020102020204" pitchFamily="34" charset="0"/>
              </a:rPr>
              <a:t>Round Rock Preservation</a:t>
            </a:r>
          </a:p>
          <a:p>
            <a:pPr algn="ctr"/>
            <a:r>
              <a:rPr lang="en-US" sz="2400" b="1" dirty="0">
                <a:latin typeface="Arial Black" panose="020B0A04020102020204" pitchFamily="34" charset="0"/>
              </a:rPr>
              <a:t>recognizes</a:t>
            </a:r>
          </a:p>
          <a:p>
            <a:pPr algn="ctr"/>
            <a:endParaRPr lang="en-US" sz="1000" b="1" dirty="0">
              <a:latin typeface="Arial Black" panose="020B0A04020102020204" pitchFamily="34" charset="0"/>
            </a:endParaRPr>
          </a:p>
          <a:p>
            <a:pPr algn="ctr"/>
            <a:endParaRPr lang="en-US" sz="8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endParaRPr lang="en-US" sz="1400" b="1" dirty="0">
              <a:latin typeface="Arial Black" panose="020B0A04020102020204" pitchFamily="34" charset="0"/>
            </a:endParaRPr>
          </a:p>
          <a:p>
            <a:pPr algn="ctr"/>
            <a:r>
              <a:rPr lang="en-US" b="1" dirty="0">
                <a:latin typeface="Arial Black" panose="020B0A04020102020204" pitchFamily="34" charset="0"/>
              </a:rPr>
              <a:t>FOR</a:t>
            </a:r>
          </a:p>
          <a:p>
            <a:pPr algn="ctr"/>
            <a:r>
              <a:rPr lang="en-US" sz="3600" b="1" dirty="0">
                <a:latin typeface="Arial Black" panose="020B0A04020102020204" pitchFamily="34" charset="0"/>
              </a:rPr>
              <a:t>PROVIDING EDUCATION</a:t>
            </a:r>
          </a:p>
          <a:p>
            <a:pPr algn="ctr"/>
            <a:endParaRPr lang="en-US" sz="2000" b="1" dirty="0">
              <a:latin typeface="Arial Black" panose="020B0A04020102020204" pitchFamily="34" charset="0"/>
            </a:endParaRPr>
          </a:p>
          <a:p>
            <a:pPr algn="ctr"/>
            <a:r>
              <a:rPr lang="en-US" sz="2000" b="1" dirty="0">
                <a:latin typeface="Arial Black" panose="020B0A04020102020204" pitchFamily="34" charset="0"/>
              </a:rPr>
              <a:t>ABOUT</a:t>
            </a:r>
          </a:p>
          <a:p>
            <a:pPr algn="ctr"/>
            <a:endParaRPr lang="en-US" sz="2000" b="1" dirty="0">
              <a:latin typeface="Arial Black" panose="020B0A04020102020204" pitchFamily="34" charset="0"/>
            </a:endParaRPr>
          </a:p>
          <a:p>
            <a:pPr algn="ctr"/>
            <a:r>
              <a:rPr lang="en-US" sz="2800" b="1" dirty="0">
                <a:latin typeface="Arial Black" panose="020B0A04020102020204" pitchFamily="34" charset="0"/>
              </a:rPr>
              <a:t>   </a:t>
            </a:r>
            <a:endParaRPr lang="en-US" sz="2000" b="1" dirty="0">
              <a:latin typeface="Arial Black" panose="020B0A04020102020204" pitchFamily="34" charset="0"/>
            </a:endParaRPr>
          </a:p>
        </p:txBody>
      </p:sp>
    </p:spTree>
    <p:extLst>
      <p:ext uri="{BB962C8B-B14F-4D97-AF65-F5344CB8AC3E}">
        <p14:creationId xmlns:p14="http://schemas.microsoft.com/office/powerpoint/2010/main" val="2140429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horse-drawn vehicle&#10;&#10;Description automatically generated">
            <a:extLst>
              <a:ext uri="{FF2B5EF4-FFF2-40B4-BE49-F238E27FC236}">
                <a16:creationId xmlns:a16="http://schemas.microsoft.com/office/drawing/2014/main" id="{7E90588C-07D1-42D8-97DE-38BE5BA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82" y="234744"/>
            <a:ext cx="2843949" cy="952723"/>
          </a:xfrm>
          <a:prstGeom prst="rect">
            <a:avLst/>
          </a:prstGeom>
        </p:spPr>
      </p:pic>
      <p:sp>
        <p:nvSpPr>
          <p:cNvPr id="4" name="TextBox 3">
            <a:extLst>
              <a:ext uri="{FF2B5EF4-FFF2-40B4-BE49-F238E27FC236}">
                <a16:creationId xmlns:a16="http://schemas.microsoft.com/office/drawing/2014/main" id="{2AF9127A-3D32-40F9-94D8-AF36389D63AD}"/>
              </a:ext>
            </a:extLst>
          </p:cNvPr>
          <p:cNvSpPr txBox="1"/>
          <p:nvPr/>
        </p:nvSpPr>
        <p:spPr>
          <a:xfrm>
            <a:off x="167311" y="2408742"/>
            <a:ext cx="3530009" cy="3227982"/>
          </a:xfrm>
          <a:prstGeom prst="rect">
            <a:avLst/>
          </a:prstGeom>
          <a:noFill/>
        </p:spPr>
        <p:txBody>
          <a:bodyPr vert="horz" lIns="91440" tIns="45720" rIns="91440" bIns="45720" rtlCol="0" anchor="ctr">
            <a:noAutofit/>
          </a:bodyPr>
          <a:lstStyle/>
          <a:p>
            <a:pPr algn="ctr">
              <a:lnSpc>
                <a:spcPct val="90000"/>
              </a:lnSpc>
              <a:spcAft>
                <a:spcPts val="600"/>
              </a:spcAft>
            </a:pPr>
            <a:r>
              <a:rPr lang="en-US" sz="2400" b="1" dirty="0">
                <a:solidFill>
                  <a:schemeClr val="bg1"/>
                </a:solidFill>
              </a:rPr>
              <a:t>2022</a:t>
            </a:r>
          </a:p>
          <a:p>
            <a:pPr algn="ctr">
              <a:lnSpc>
                <a:spcPct val="90000"/>
              </a:lnSpc>
              <a:spcAft>
                <a:spcPts val="600"/>
              </a:spcAft>
            </a:pPr>
            <a:endParaRPr lang="en-US" sz="2400" b="1" dirty="0">
              <a:solidFill>
                <a:schemeClr val="bg1"/>
              </a:solidFill>
            </a:endParaRPr>
          </a:p>
          <a:p>
            <a:pPr algn="ctr">
              <a:lnSpc>
                <a:spcPct val="90000"/>
              </a:lnSpc>
              <a:spcAft>
                <a:spcPts val="600"/>
              </a:spcAft>
            </a:pPr>
            <a:r>
              <a:rPr lang="en-US" sz="2400" b="1" dirty="0">
                <a:solidFill>
                  <a:schemeClr val="bg1"/>
                </a:solidFill>
              </a:rPr>
              <a:t> PUBLIC SERVICE</a:t>
            </a:r>
          </a:p>
          <a:p>
            <a:pPr algn="ctr">
              <a:lnSpc>
                <a:spcPct val="90000"/>
              </a:lnSpc>
              <a:spcAft>
                <a:spcPts val="600"/>
              </a:spcAft>
            </a:pPr>
            <a:r>
              <a:rPr lang="en-US" sz="2400" b="1" dirty="0">
                <a:solidFill>
                  <a:schemeClr val="bg1"/>
                </a:solidFill>
              </a:rPr>
              <a:t>APPRECIATION</a:t>
            </a:r>
          </a:p>
          <a:p>
            <a:pPr algn="ctr">
              <a:lnSpc>
                <a:spcPct val="90000"/>
              </a:lnSpc>
              <a:spcAft>
                <a:spcPts val="600"/>
              </a:spcAft>
            </a:pPr>
            <a:r>
              <a:rPr lang="en-US" sz="2400" b="1" dirty="0">
                <a:solidFill>
                  <a:schemeClr val="bg1"/>
                </a:solidFill>
              </a:rPr>
              <a:t> AWARD</a:t>
            </a:r>
          </a:p>
          <a:p>
            <a:pPr algn="ctr">
              <a:lnSpc>
                <a:spcPct val="90000"/>
              </a:lnSpc>
              <a:spcAft>
                <a:spcPts val="600"/>
              </a:spcAft>
            </a:pPr>
            <a:endParaRPr lang="en-US" sz="2400" b="1" dirty="0">
              <a:solidFill>
                <a:schemeClr val="bg1"/>
              </a:solidFill>
            </a:endParaRPr>
          </a:p>
          <a:p>
            <a:pPr>
              <a:lnSpc>
                <a:spcPct val="90000"/>
              </a:lnSpc>
              <a:spcAft>
                <a:spcPts val="600"/>
              </a:spcAft>
            </a:pPr>
            <a:r>
              <a:rPr lang="en-US" sz="2400" b="1" dirty="0">
                <a:solidFill>
                  <a:schemeClr val="bg1"/>
                </a:solidFill>
              </a:rPr>
              <a:t> </a:t>
            </a:r>
          </a:p>
        </p:txBody>
      </p:sp>
      <p:sp>
        <p:nvSpPr>
          <p:cNvPr id="2" name="TextBox 1">
            <a:extLst>
              <a:ext uri="{FF2B5EF4-FFF2-40B4-BE49-F238E27FC236}">
                <a16:creationId xmlns:a16="http://schemas.microsoft.com/office/drawing/2014/main" id="{65EE6B39-375E-472C-9385-56CA953250B2}"/>
              </a:ext>
            </a:extLst>
          </p:cNvPr>
          <p:cNvSpPr txBox="1"/>
          <p:nvPr/>
        </p:nvSpPr>
        <p:spPr>
          <a:xfrm>
            <a:off x="4230357" y="234744"/>
            <a:ext cx="7435780" cy="6063198"/>
          </a:xfrm>
          <a:prstGeom prst="rect">
            <a:avLst/>
          </a:prstGeom>
          <a:solidFill>
            <a:schemeClr val="accent4">
              <a:lumMod val="20000"/>
              <a:lumOff val="80000"/>
            </a:schemeClr>
          </a:solidFill>
          <a:ln w="38100">
            <a:solidFill>
              <a:schemeClr val="tx1"/>
            </a:solidFill>
          </a:ln>
        </p:spPr>
        <p:txBody>
          <a:bodyPr wrap="square" rtlCol="0">
            <a:spAutoFit/>
          </a:bodyPr>
          <a:lstStyle/>
          <a:p>
            <a:pPr algn="ctr"/>
            <a:r>
              <a:rPr lang="en-US" b="1" dirty="0">
                <a:latin typeface="Arial Black" panose="020B0A04020102020204" pitchFamily="34" charset="0"/>
              </a:rPr>
              <a:t>   </a:t>
            </a:r>
          </a:p>
          <a:p>
            <a:r>
              <a:rPr lang="en-US" sz="2400" b="1" dirty="0">
                <a:latin typeface="Arial Black" panose="020B0A04020102020204" pitchFamily="34" charset="0"/>
              </a:rPr>
              <a:t>                 </a:t>
            </a:r>
            <a:r>
              <a:rPr lang="en-US" sz="2000" b="1" dirty="0">
                <a:latin typeface="Arial Black" panose="020B0A04020102020204" pitchFamily="34" charset="0"/>
              </a:rPr>
              <a:t>ROUND ROCK PRESERVATION</a:t>
            </a:r>
          </a:p>
          <a:p>
            <a:r>
              <a:rPr lang="en-US" sz="2400" b="1" dirty="0">
                <a:latin typeface="Arial Black" panose="020B0A04020102020204" pitchFamily="34" charset="0"/>
              </a:rPr>
              <a:t>                               </a:t>
            </a:r>
            <a:r>
              <a:rPr lang="en-US" b="1" dirty="0">
                <a:latin typeface="Arial Black" panose="020B0A04020102020204" pitchFamily="34" charset="0"/>
              </a:rPr>
              <a:t>recognizes</a:t>
            </a:r>
          </a:p>
          <a:p>
            <a:endParaRPr lang="en-US" sz="800" b="1" dirty="0">
              <a:latin typeface="Arial Black" panose="020B0A04020102020204" pitchFamily="34" charset="0"/>
            </a:endParaRPr>
          </a:p>
          <a:p>
            <a:r>
              <a:rPr lang="en-US" sz="2400" b="1" dirty="0">
                <a:latin typeface="Arial Black" panose="020B0A04020102020204" pitchFamily="34" charset="0"/>
              </a:rPr>
              <a:t>                        </a:t>
            </a:r>
            <a:endParaRPr lang="en-US" sz="1200" b="1" dirty="0">
              <a:latin typeface="Arial Black" panose="020B0A04020102020204" pitchFamily="34" charset="0"/>
            </a:endParaRPr>
          </a:p>
          <a:p>
            <a:pPr algn="ctr"/>
            <a:endParaRPr lang="en-US" b="1" dirty="0">
              <a:latin typeface="Arial Black" panose="020B0A04020102020204" pitchFamily="34" charset="0"/>
            </a:endParaRPr>
          </a:p>
          <a:p>
            <a:pPr algn="ctr"/>
            <a:endParaRPr lang="en-US" b="1" dirty="0">
              <a:latin typeface="Arial Black" panose="020B0A04020102020204" pitchFamily="34" charset="0"/>
            </a:endParaRPr>
          </a:p>
          <a:p>
            <a:pPr algn="ctr"/>
            <a:endParaRPr lang="en-US" b="1" dirty="0">
              <a:latin typeface="Arial Black" panose="020B0A04020102020204" pitchFamily="34" charset="0"/>
            </a:endParaRPr>
          </a:p>
          <a:p>
            <a:pPr algn="ctr"/>
            <a:endParaRPr lang="en-US" b="1" dirty="0">
              <a:latin typeface="Arial Black" panose="020B0A04020102020204" pitchFamily="34" charset="0"/>
            </a:endParaRPr>
          </a:p>
          <a:p>
            <a:pPr algn="ctr"/>
            <a:endParaRPr lang="en-US" b="1" dirty="0">
              <a:latin typeface="Arial Black" panose="020B0A04020102020204" pitchFamily="34" charset="0"/>
            </a:endParaRPr>
          </a:p>
          <a:p>
            <a:pPr algn="ctr"/>
            <a:endParaRPr lang="en-US" b="1" dirty="0">
              <a:latin typeface="Arial Black" panose="020B0A04020102020204" pitchFamily="34" charset="0"/>
            </a:endParaRPr>
          </a:p>
          <a:p>
            <a:pPr algn="ctr"/>
            <a:endParaRPr lang="en-US" b="1" dirty="0">
              <a:latin typeface="Arial Black" panose="020B0A04020102020204" pitchFamily="34" charset="0"/>
            </a:endParaRPr>
          </a:p>
          <a:p>
            <a:pPr algn="ctr"/>
            <a:endParaRPr lang="en-US" b="1" dirty="0">
              <a:latin typeface="Arial Black" panose="020B0A04020102020204" pitchFamily="34" charset="0"/>
            </a:endParaRPr>
          </a:p>
          <a:p>
            <a:pPr algn="ctr"/>
            <a:endParaRPr lang="en-US" b="1" dirty="0">
              <a:latin typeface="Arial Black" panose="020B0A04020102020204" pitchFamily="34" charset="0"/>
            </a:endParaRPr>
          </a:p>
          <a:p>
            <a:pPr algn="ctr"/>
            <a:endParaRPr lang="en-US" b="1" dirty="0">
              <a:latin typeface="Arial Black" panose="020B0A04020102020204" pitchFamily="34" charset="0"/>
            </a:endParaRPr>
          </a:p>
          <a:p>
            <a:pPr algn="ctr"/>
            <a:endParaRPr lang="en-US" sz="1200" b="1" dirty="0">
              <a:latin typeface="Arial Black" panose="020B0A04020102020204" pitchFamily="34" charset="0"/>
            </a:endParaRPr>
          </a:p>
          <a:p>
            <a:r>
              <a:rPr lang="en-US" sz="2400" b="1" dirty="0">
                <a:latin typeface="Arial Black" panose="020B0A04020102020204" pitchFamily="34" charset="0"/>
              </a:rPr>
              <a:t>                       </a:t>
            </a:r>
            <a:endParaRPr lang="en-US" sz="800" b="1" dirty="0">
              <a:latin typeface="Arial Black" panose="020B0A04020102020204" pitchFamily="34" charset="0"/>
            </a:endParaRPr>
          </a:p>
          <a:p>
            <a:pPr algn="ctr"/>
            <a:r>
              <a:rPr lang="en-US" sz="2400" b="1" dirty="0">
                <a:latin typeface="Arial Black" panose="020B0A04020102020204" pitchFamily="34" charset="0"/>
              </a:rPr>
              <a:t>for</a:t>
            </a:r>
          </a:p>
          <a:p>
            <a:pPr algn="ctr"/>
            <a:r>
              <a:rPr lang="en-US" sz="2400" b="1" dirty="0">
                <a:latin typeface="Arial Black" panose="020B0A04020102020204" pitchFamily="34" charset="0"/>
              </a:rPr>
              <a:t>19 YEARS PUBLIC SERVICE</a:t>
            </a:r>
          </a:p>
          <a:p>
            <a:pPr algn="ctr"/>
            <a:endParaRPr lang="en-US" sz="800" b="1" dirty="0">
              <a:latin typeface="Arial Black" panose="020B0A04020102020204" pitchFamily="34" charset="0"/>
            </a:endParaRPr>
          </a:p>
          <a:p>
            <a:endParaRPr lang="en-US" dirty="0"/>
          </a:p>
        </p:txBody>
      </p:sp>
    </p:spTree>
    <p:extLst>
      <p:ext uri="{BB962C8B-B14F-4D97-AF65-F5344CB8AC3E}">
        <p14:creationId xmlns:p14="http://schemas.microsoft.com/office/powerpoint/2010/main" val="4225304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horse-drawn vehicle&#10;&#10;Description automatically generated">
            <a:extLst>
              <a:ext uri="{FF2B5EF4-FFF2-40B4-BE49-F238E27FC236}">
                <a16:creationId xmlns:a16="http://schemas.microsoft.com/office/drawing/2014/main" id="{7E90588C-07D1-42D8-97DE-38BE5BA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82" y="234744"/>
            <a:ext cx="2843949" cy="952723"/>
          </a:xfrm>
          <a:prstGeom prst="rect">
            <a:avLst/>
          </a:prstGeom>
        </p:spPr>
      </p:pic>
      <p:sp>
        <p:nvSpPr>
          <p:cNvPr id="4" name="TextBox 3">
            <a:extLst>
              <a:ext uri="{FF2B5EF4-FFF2-40B4-BE49-F238E27FC236}">
                <a16:creationId xmlns:a16="http://schemas.microsoft.com/office/drawing/2014/main" id="{2AF9127A-3D32-40F9-94D8-AF36389D63AD}"/>
              </a:ext>
            </a:extLst>
          </p:cNvPr>
          <p:cNvSpPr txBox="1"/>
          <p:nvPr/>
        </p:nvSpPr>
        <p:spPr>
          <a:xfrm>
            <a:off x="167311" y="2408742"/>
            <a:ext cx="3530009" cy="3227982"/>
          </a:xfrm>
          <a:prstGeom prst="rect">
            <a:avLst/>
          </a:prstGeom>
          <a:noFill/>
        </p:spPr>
        <p:txBody>
          <a:bodyPr vert="horz" lIns="91440" tIns="45720" rIns="91440" bIns="45720" rtlCol="0" anchor="ctr">
            <a:noAutofit/>
          </a:bodyPr>
          <a:lstStyle/>
          <a:p>
            <a:pPr algn="ctr">
              <a:lnSpc>
                <a:spcPct val="90000"/>
              </a:lnSpc>
              <a:spcAft>
                <a:spcPts val="600"/>
              </a:spcAft>
            </a:pPr>
            <a:r>
              <a:rPr lang="en-US" sz="2400" b="1" dirty="0">
                <a:solidFill>
                  <a:schemeClr val="bg1"/>
                </a:solidFill>
              </a:rPr>
              <a:t>2022</a:t>
            </a:r>
          </a:p>
          <a:p>
            <a:pPr algn="ctr">
              <a:lnSpc>
                <a:spcPct val="90000"/>
              </a:lnSpc>
              <a:spcAft>
                <a:spcPts val="600"/>
              </a:spcAft>
            </a:pPr>
            <a:endParaRPr lang="en-US" sz="2400" b="1" dirty="0">
              <a:solidFill>
                <a:schemeClr val="bg1"/>
              </a:solidFill>
            </a:endParaRPr>
          </a:p>
          <a:p>
            <a:pPr algn="ctr">
              <a:lnSpc>
                <a:spcPct val="90000"/>
              </a:lnSpc>
              <a:spcAft>
                <a:spcPts val="600"/>
              </a:spcAft>
            </a:pPr>
            <a:r>
              <a:rPr lang="en-US" sz="2400" b="1" dirty="0">
                <a:solidFill>
                  <a:schemeClr val="bg1"/>
                </a:solidFill>
              </a:rPr>
              <a:t> SPECIAL RECOGNITION</a:t>
            </a:r>
          </a:p>
          <a:p>
            <a:pPr algn="ctr">
              <a:lnSpc>
                <a:spcPct val="90000"/>
              </a:lnSpc>
              <a:spcAft>
                <a:spcPts val="600"/>
              </a:spcAft>
            </a:pPr>
            <a:r>
              <a:rPr lang="en-US" sz="2400" b="1" dirty="0">
                <a:solidFill>
                  <a:schemeClr val="bg1"/>
                </a:solidFill>
              </a:rPr>
              <a:t>AWARD</a:t>
            </a:r>
          </a:p>
        </p:txBody>
      </p:sp>
      <p:sp>
        <p:nvSpPr>
          <p:cNvPr id="2" name="TextBox 1">
            <a:extLst>
              <a:ext uri="{FF2B5EF4-FFF2-40B4-BE49-F238E27FC236}">
                <a16:creationId xmlns:a16="http://schemas.microsoft.com/office/drawing/2014/main" id="{65EE6B39-375E-472C-9385-56CA953250B2}"/>
              </a:ext>
            </a:extLst>
          </p:cNvPr>
          <p:cNvSpPr txBox="1"/>
          <p:nvPr/>
        </p:nvSpPr>
        <p:spPr>
          <a:xfrm>
            <a:off x="4345003" y="234744"/>
            <a:ext cx="7525502" cy="6001643"/>
          </a:xfrm>
          <a:prstGeom prst="rect">
            <a:avLst/>
          </a:prstGeom>
          <a:solidFill>
            <a:schemeClr val="accent4">
              <a:lumMod val="20000"/>
              <a:lumOff val="80000"/>
            </a:schemeClr>
          </a:solidFill>
          <a:ln w="38100">
            <a:solidFill>
              <a:schemeClr val="tx1"/>
            </a:solidFill>
          </a:ln>
        </p:spPr>
        <p:txBody>
          <a:bodyPr wrap="square" rtlCol="0">
            <a:spAutoFit/>
          </a:bodyPr>
          <a:lstStyle/>
          <a:p>
            <a:pPr algn="ctr"/>
            <a:r>
              <a:rPr lang="en-US" b="1" dirty="0">
                <a:latin typeface="Arial Black" panose="020B0A04020102020204" pitchFamily="34" charset="0"/>
              </a:rPr>
              <a:t>   </a:t>
            </a:r>
          </a:p>
          <a:p>
            <a:r>
              <a:rPr lang="en-US" sz="2400" b="1" dirty="0">
                <a:latin typeface="Arial Black" panose="020B0A04020102020204" pitchFamily="34" charset="0"/>
              </a:rPr>
              <a:t>                 </a:t>
            </a:r>
            <a:r>
              <a:rPr lang="en-US" sz="2000" b="1" dirty="0">
                <a:latin typeface="Arial Black" panose="020B0A04020102020204" pitchFamily="34" charset="0"/>
              </a:rPr>
              <a:t>ROUND ROCK PRESERVATION</a:t>
            </a:r>
          </a:p>
          <a:p>
            <a:r>
              <a:rPr lang="en-US" sz="2400" b="1" dirty="0">
                <a:latin typeface="Arial Black" panose="020B0A04020102020204" pitchFamily="34" charset="0"/>
              </a:rPr>
              <a:t>                              recognizes               </a:t>
            </a:r>
            <a:endParaRPr lang="en-US" sz="1200" b="1" dirty="0">
              <a:latin typeface="Arial Black" panose="020B0A04020102020204" pitchFamily="34" charset="0"/>
            </a:endParaRPr>
          </a:p>
          <a:p>
            <a:pPr algn="ctr"/>
            <a:endParaRPr lang="en-US" sz="1200" b="1" dirty="0">
              <a:latin typeface="Arial Black" panose="020B0A04020102020204" pitchFamily="34" charset="0"/>
            </a:endParaRPr>
          </a:p>
          <a:p>
            <a:r>
              <a:rPr lang="en-US" sz="2400" b="1" dirty="0">
                <a:latin typeface="Arial Black" panose="020B0A04020102020204" pitchFamily="34" charset="0"/>
              </a:rPr>
              <a:t>           </a:t>
            </a:r>
          </a:p>
          <a:p>
            <a:endParaRPr lang="en-US" sz="2400" b="1" dirty="0">
              <a:latin typeface="Arial Black" panose="020B0A04020102020204" pitchFamily="34" charset="0"/>
            </a:endParaRPr>
          </a:p>
          <a:p>
            <a:endParaRPr lang="en-US" sz="2400" b="1" dirty="0">
              <a:latin typeface="Arial Black" panose="020B0A04020102020204" pitchFamily="34" charset="0"/>
            </a:endParaRPr>
          </a:p>
          <a:p>
            <a:endParaRPr lang="en-US" sz="2400" b="1" dirty="0">
              <a:latin typeface="Arial Black" panose="020B0A04020102020204" pitchFamily="34" charset="0"/>
            </a:endParaRPr>
          </a:p>
          <a:p>
            <a:endParaRPr lang="en-US" sz="2400" b="1" dirty="0">
              <a:latin typeface="Arial Black" panose="020B0A04020102020204" pitchFamily="34" charset="0"/>
            </a:endParaRPr>
          </a:p>
          <a:p>
            <a:endParaRPr lang="en-US" sz="2400" b="1" dirty="0">
              <a:latin typeface="Arial Black" panose="020B0A04020102020204" pitchFamily="34" charset="0"/>
            </a:endParaRPr>
          </a:p>
          <a:p>
            <a:endParaRPr lang="en-US" sz="2400" b="1" dirty="0">
              <a:latin typeface="Arial Black" panose="020B0A04020102020204" pitchFamily="34" charset="0"/>
            </a:endParaRPr>
          </a:p>
          <a:p>
            <a:endParaRPr lang="en-US" sz="2400" b="1" dirty="0">
              <a:latin typeface="Arial Black" panose="020B0A04020102020204" pitchFamily="34" charset="0"/>
            </a:endParaRPr>
          </a:p>
          <a:p>
            <a:endParaRPr lang="en-US" sz="2400" b="1" dirty="0">
              <a:latin typeface="Arial Black" panose="020B0A04020102020204" pitchFamily="34" charset="0"/>
            </a:endParaRPr>
          </a:p>
          <a:p>
            <a:r>
              <a:rPr lang="en-US" b="1" dirty="0">
                <a:latin typeface="Arial Black" panose="020B0A04020102020204" pitchFamily="34" charset="0"/>
              </a:rPr>
              <a:t>                                           for</a:t>
            </a:r>
          </a:p>
          <a:p>
            <a:r>
              <a:rPr lang="en-US" sz="2400" b="1" dirty="0">
                <a:latin typeface="Arial Black" panose="020B0A04020102020204" pitchFamily="34" charset="0"/>
              </a:rPr>
              <a:t>                         Round Rock</a:t>
            </a:r>
          </a:p>
          <a:p>
            <a:r>
              <a:rPr lang="en-US" sz="2400" b="1" dirty="0">
                <a:latin typeface="Arial Black" panose="020B0A04020102020204" pitchFamily="34" charset="0"/>
              </a:rPr>
              <a:t>              Preservation Achievements</a:t>
            </a:r>
          </a:p>
          <a:p>
            <a:r>
              <a:rPr lang="en-US" sz="2400" b="1" dirty="0">
                <a:latin typeface="Arial Black" panose="020B0A04020102020204" pitchFamily="34" charset="0"/>
              </a:rPr>
              <a:t>                           </a:t>
            </a:r>
            <a:endParaRPr lang="en-US" sz="2000" dirty="0"/>
          </a:p>
        </p:txBody>
      </p:sp>
    </p:spTree>
    <p:extLst>
      <p:ext uri="{BB962C8B-B14F-4D97-AF65-F5344CB8AC3E}">
        <p14:creationId xmlns:p14="http://schemas.microsoft.com/office/powerpoint/2010/main" val="28991846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horse-drawn vehicle&#10;&#10;Description automatically generated">
            <a:extLst>
              <a:ext uri="{FF2B5EF4-FFF2-40B4-BE49-F238E27FC236}">
                <a16:creationId xmlns:a16="http://schemas.microsoft.com/office/drawing/2014/main" id="{7E90588C-07D1-42D8-97DE-38BE5BA9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82" y="234744"/>
            <a:ext cx="2843949" cy="952723"/>
          </a:xfrm>
          <a:prstGeom prst="rect">
            <a:avLst/>
          </a:prstGeom>
        </p:spPr>
      </p:pic>
      <p:sp>
        <p:nvSpPr>
          <p:cNvPr id="4" name="TextBox 3">
            <a:extLst>
              <a:ext uri="{FF2B5EF4-FFF2-40B4-BE49-F238E27FC236}">
                <a16:creationId xmlns:a16="http://schemas.microsoft.com/office/drawing/2014/main" id="{2AF9127A-3D32-40F9-94D8-AF36389D63AD}"/>
              </a:ext>
            </a:extLst>
          </p:cNvPr>
          <p:cNvSpPr txBox="1"/>
          <p:nvPr/>
        </p:nvSpPr>
        <p:spPr>
          <a:xfrm>
            <a:off x="167311" y="2408742"/>
            <a:ext cx="3530009" cy="3227982"/>
          </a:xfrm>
          <a:prstGeom prst="rect">
            <a:avLst/>
          </a:prstGeom>
          <a:noFill/>
        </p:spPr>
        <p:txBody>
          <a:bodyPr vert="horz" lIns="91440" tIns="45720" rIns="91440" bIns="45720" rtlCol="0" anchor="ctr">
            <a:noAutofit/>
          </a:bodyPr>
          <a:lstStyle/>
          <a:p>
            <a:pPr algn="ctr">
              <a:lnSpc>
                <a:spcPct val="90000"/>
              </a:lnSpc>
              <a:spcAft>
                <a:spcPts val="600"/>
              </a:spcAft>
            </a:pPr>
            <a:r>
              <a:rPr lang="en-US" sz="2400" b="1" dirty="0">
                <a:solidFill>
                  <a:schemeClr val="bg1"/>
                </a:solidFill>
              </a:rPr>
              <a:t>2022</a:t>
            </a:r>
          </a:p>
          <a:p>
            <a:pPr algn="ctr">
              <a:lnSpc>
                <a:spcPct val="90000"/>
              </a:lnSpc>
              <a:spcAft>
                <a:spcPts val="600"/>
              </a:spcAft>
            </a:pPr>
            <a:endParaRPr lang="en-US" sz="2400" b="1" dirty="0">
              <a:solidFill>
                <a:schemeClr val="bg1"/>
              </a:solidFill>
            </a:endParaRPr>
          </a:p>
          <a:p>
            <a:pPr algn="ctr">
              <a:lnSpc>
                <a:spcPct val="90000"/>
              </a:lnSpc>
              <a:spcAft>
                <a:spcPts val="600"/>
              </a:spcAft>
            </a:pPr>
            <a:r>
              <a:rPr lang="en-US" sz="2400" b="1" dirty="0">
                <a:solidFill>
                  <a:schemeClr val="bg1"/>
                </a:solidFill>
              </a:rPr>
              <a:t> SPECIAL RECOGNITION</a:t>
            </a:r>
          </a:p>
          <a:p>
            <a:pPr algn="ctr">
              <a:lnSpc>
                <a:spcPct val="90000"/>
              </a:lnSpc>
              <a:spcAft>
                <a:spcPts val="600"/>
              </a:spcAft>
            </a:pPr>
            <a:r>
              <a:rPr lang="en-US" sz="2400" b="1" dirty="0">
                <a:solidFill>
                  <a:schemeClr val="bg1"/>
                </a:solidFill>
              </a:rPr>
              <a:t>AWARD</a:t>
            </a:r>
          </a:p>
        </p:txBody>
      </p:sp>
      <p:sp>
        <p:nvSpPr>
          <p:cNvPr id="2" name="TextBox 1">
            <a:extLst>
              <a:ext uri="{FF2B5EF4-FFF2-40B4-BE49-F238E27FC236}">
                <a16:creationId xmlns:a16="http://schemas.microsoft.com/office/drawing/2014/main" id="{65EE6B39-375E-472C-9385-56CA953250B2}"/>
              </a:ext>
            </a:extLst>
          </p:cNvPr>
          <p:cNvSpPr txBox="1"/>
          <p:nvPr/>
        </p:nvSpPr>
        <p:spPr>
          <a:xfrm>
            <a:off x="4139314" y="254841"/>
            <a:ext cx="7731191" cy="6463308"/>
          </a:xfrm>
          <a:prstGeom prst="rect">
            <a:avLst/>
          </a:prstGeom>
          <a:solidFill>
            <a:schemeClr val="accent4">
              <a:lumMod val="20000"/>
              <a:lumOff val="80000"/>
            </a:schemeClr>
          </a:solidFill>
          <a:ln w="38100">
            <a:solidFill>
              <a:schemeClr val="tx1"/>
            </a:solidFill>
          </a:ln>
        </p:spPr>
        <p:txBody>
          <a:bodyPr wrap="square" rtlCol="0">
            <a:spAutoFit/>
          </a:bodyPr>
          <a:lstStyle/>
          <a:p>
            <a:pPr algn="ctr"/>
            <a:endParaRPr lang="en-US" b="1" dirty="0">
              <a:latin typeface="Arial Black" panose="020B0A04020102020204" pitchFamily="34" charset="0"/>
            </a:endParaRPr>
          </a:p>
          <a:p>
            <a:r>
              <a:rPr lang="en-US" sz="2400" b="1" dirty="0">
                <a:latin typeface="Arial Black" panose="020B0A04020102020204" pitchFamily="34" charset="0"/>
              </a:rPr>
              <a:t>                 </a:t>
            </a:r>
            <a:r>
              <a:rPr lang="en-US" sz="2000" b="1" dirty="0">
                <a:latin typeface="Arial Black" panose="020B0A04020102020204" pitchFamily="34" charset="0"/>
              </a:rPr>
              <a:t>ROUND ROCK PRESERVATION</a:t>
            </a:r>
          </a:p>
          <a:p>
            <a:r>
              <a:rPr lang="en-US" sz="2400" b="1" dirty="0">
                <a:latin typeface="Arial Black" panose="020B0A04020102020204" pitchFamily="34" charset="0"/>
              </a:rPr>
              <a:t>                               recognizes          </a:t>
            </a:r>
            <a:endParaRPr lang="en-US" sz="1200" b="1" dirty="0">
              <a:latin typeface="Arial Black" panose="020B0A04020102020204" pitchFamily="34" charset="0"/>
            </a:endParaRPr>
          </a:p>
          <a:p>
            <a:pPr algn="ctr"/>
            <a:r>
              <a:rPr lang="en-US" sz="1200" b="1" dirty="0">
                <a:latin typeface="Arial Black" panose="020B0A04020102020204" pitchFamily="34" charset="0"/>
              </a:rPr>
              <a:t>            </a:t>
            </a:r>
          </a:p>
          <a:p>
            <a:r>
              <a:rPr lang="en-US" sz="2400" b="1" dirty="0">
                <a:latin typeface="Arial Black" panose="020B0A04020102020204" pitchFamily="34" charset="0"/>
              </a:rPr>
              <a:t>                          </a:t>
            </a:r>
          </a:p>
          <a:p>
            <a:endParaRPr lang="en-US" sz="2400" b="1" dirty="0">
              <a:latin typeface="Arial Black" panose="020B0A04020102020204" pitchFamily="34" charset="0"/>
            </a:endParaRPr>
          </a:p>
          <a:p>
            <a:endParaRPr lang="en-US" sz="2400" b="1" dirty="0">
              <a:latin typeface="Arial Black" panose="020B0A04020102020204" pitchFamily="34" charset="0"/>
            </a:endParaRPr>
          </a:p>
          <a:p>
            <a:endParaRPr lang="en-US" sz="2400" b="1" dirty="0">
              <a:latin typeface="Arial Black" panose="020B0A04020102020204" pitchFamily="34" charset="0"/>
            </a:endParaRPr>
          </a:p>
          <a:p>
            <a:endParaRPr lang="en-US" sz="2400" b="1" dirty="0">
              <a:latin typeface="Arial Black" panose="020B0A04020102020204" pitchFamily="34" charset="0"/>
            </a:endParaRPr>
          </a:p>
          <a:p>
            <a:endParaRPr lang="en-US" sz="2400" b="1" dirty="0">
              <a:latin typeface="Arial Black" panose="020B0A04020102020204" pitchFamily="34" charset="0"/>
            </a:endParaRPr>
          </a:p>
          <a:p>
            <a:endParaRPr lang="en-US" sz="2400" b="1" dirty="0">
              <a:latin typeface="Arial Black" panose="020B0A04020102020204" pitchFamily="34" charset="0"/>
            </a:endParaRPr>
          </a:p>
          <a:p>
            <a:endParaRPr lang="en-US" sz="2400" b="1" dirty="0">
              <a:latin typeface="Arial Black" panose="020B0A04020102020204" pitchFamily="34" charset="0"/>
            </a:endParaRPr>
          </a:p>
          <a:p>
            <a:endParaRPr lang="en-US" sz="2400" b="1" dirty="0">
              <a:latin typeface="Arial Black" panose="020B0A04020102020204" pitchFamily="34" charset="0"/>
            </a:endParaRPr>
          </a:p>
          <a:p>
            <a:endParaRPr lang="en-US" sz="2400" b="1" dirty="0">
              <a:latin typeface="Arial Black" panose="020B0A04020102020204" pitchFamily="34" charset="0"/>
            </a:endParaRPr>
          </a:p>
          <a:p>
            <a:r>
              <a:rPr lang="en-US" sz="2400" b="1" dirty="0">
                <a:latin typeface="Arial Black" panose="020B0A04020102020204" pitchFamily="34" charset="0"/>
              </a:rPr>
              <a:t>                                  </a:t>
            </a:r>
            <a:r>
              <a:rPr lang="en-US" b="1" dirty="0">
                <a:latin typeface="Arial Black" panose="020B0A04020102020204" pitchFamily="34" charset="0"/>
              </a:rPr>
              <a:t>for</a:t>
            </a:r>
          </a:p>
          <a:p>
            <a:r>
              <a:rPr lang="en-US" sz="2400" b="1" dirty="0">
                <a:latin typeface="Arial Black" panose="020B0A04020102020204" pitchFamily="34" charset="0"/>
              </a:rPr>
              <a:t>                           Round Rock</a:t>
            </a:r>
          </a:p>
          <a:p>
            <a:r>
              <a:rPr lang="en-US" sz="2400" b="1" dirty="0">
                <a:latin typeface="Arial Black" panose="020B0A04020102020204" pitchFamily="34" charset="0"/>
              </a:rPr>
              <a:t>              Preservation Achievements</a:t>
            </a:r>
          </a:p>
          <a:p>
            <a:r>
              <a:rPr lang="en-US" sz="2400" b="1" dirty="0">
                <a:latin typeface="Arial Black" panose="020B0A04020102020204" pitchFamily="34" charset="0"/>
              </a:rPr>
              <a:t>                            </a:t>
            </a:r>
            <a:endParaRPr lang="en-US" dirty="0"/>
          </a:p>
        </p:txBody>
      </p:sp>
    </p:spTree>
    <p:extLst>
      <p:ext uri="{BB962C8B-B14F-4D97-AF65-F5344CB8AC3E}">
        <p14:creationId xmlns:p14="http://schemas.microsoft.com/office/powerpoint/2010/main" val="34210591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Shape 15">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descr="A picture containing text, sign, clipart&#10;&#10;Description automatically generated">
            <a:extLst>
              <a:ext uri="{FF2B5EF4-FFF2-40B4-BE49-F238E27FC236}">
                <a16:creationId xmlns:a16="http://schemas.microsoft.com/office/drawing/2014/main" id="{4BBF74B6-182D-4EA2-B686-4E62A818A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67" y="1251781"/>
            <a:ext cx="3396708" cy="3396708"/>
          </a:xfrm>
          <a:prstGeom prst="rect">
            <a:avLst/>
          </a:prstGeom>
        </p:spPr>
      </p:pic>
      <p:sp>
        <p:nvSpPr>
          <p:cNvPr id="18" name="Freeform: Shape 17">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text, horse-drawn vehicle&#10;&#10;Description automatically generated">
            <a:extLst>
              <a:ext uri="{FF2B5EF4-FFF2-40B4-BE49-F238E27FC236}">
                <a16:creationId xmlns:a16="http://schemas.microsoft.com/office/drawing/2014/main" id="{EFB33539-4372-4E8F-B289-8E1F62CB4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351" y="2803988"/>
            <a:ext cx="5305813" cy="1777447"/>
          </a:xfrm>
          <a:prstGeom prst="rect">
            <a:avLst/>
          </a:prstGeom>
        </p:spPr>
      </p:pic>
      <p:sp>
        <p:nvSpPr>
          <p:cNvPr id="7" name="TextBox 6">
            <a:extLst>
              <a:ext uri="{FF2B5EF4-FFF2-40B4-BE49-F238E27FC236}">
                <a16:creationId xmlns:a16="http://schemas.microsoft.com/office/drawing/2014/main" id="{163381A4-DAC3-4DD7-A66F-30E07BA346E3}"/>
              </a:ext>
            </a:extLst>
          </p:cNvPr>
          <p:cNvSpPr txBox="1"/>
          <p:nvPr/>
        </p:nvSpPr>
        <p:spPr>
          <a:xfrm>
            <a:off x="426840" y="6148244"/>
            <a:ext cx="1644242" cy="369332"/>
          </a:xfrm>
          <a:prstGeom prst="rect">
            <a:avLst/>
          </a:prstGeom>
          <a:noFill/>
        </p:spPr>
        <p:txBody>
          <a:bodyPr wrap="square" rtlCol="0">
            <a:spAutoFit/>
          </a:bodyPr>
          <a:lstStyle/>
          <a:p>
            <a:r>
              <a:rPr lang="en-US" b="1" dirty="0"/>
              <a:t>FRANK DARR</a:t>
            </a:r>
          </a:p>
        </p:txBody>
      </p:sp>
    </p:spTree>
    <p:extLst>
      <p:ext uri="{BB962C8B-B14F-4D97-AF65-F5344CB8AC3E}">
        <p14:creationId xmlns:p14="http://schemas.microsoft.com/office/powerpoint/2010/main" val="2437524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AC9D238F-EBB7-4AE5-84B7-CD7D8F1753A6}"/>
              </a:ext>
            </a:extLst>
          </p:cNvPr>
          <p:cNvSpPr txBox="1"/>
          <p:nvPr/>
        </p:nvSpPr>
        <p:spPr>
          <a:xfrm>
            <a:off x="1412397" y="2098730"/>
            <a:ext cx="9463341" cy="4121200"/>
          </a:xfrm>
          <a:prstGeom prst="rect">
            <a:avLst/>
          </a:prstGeom>
        </p:spPr>
        <p:txBody>
          <a:bodyPr vert="horz" lIns="91440" tIns="45720" rIns="91440" bIns="45720" rtlCol="0" anchor="t">
            <a:noAutofit/>
          </a:bodyPr>
          <a:lstStyle/>
          <a:p>
            <a:pPr marL="1257300" lvl="2" indent="-228600">
              <a:lnSpc>
                <a:spcPct val="90000"/>
              </a:lnSpc>
              <a:spcAft>
                <a:spcPts val="600"/>
              </a:spcAft>
              <a:buFont typeface="Arial" panose="020B0604020202020204" pitchFamily="34" charset="0"/>
              <a:buChar char="•"/>
            </a:pPr>
            <a:r>
              <a:rPr lang="en-US" sz="2800" b="1" dirty="0"/>
              <a:t>Nonprofit Public Charity (501c3)  </a:t>
            </a:r>
          </a:p>
          <a:p>
            <a:pPr marL="685800" lvl="2">
              <a:lnSpc>
                <a:spcPct val="90000"/>
              </a:lnSpc>
              <a:spcAft>
                <a:spcPts val="600"/>
              </a:spcAft>
            </a:pPr>
            <a:r>
              <a:rPr lang="en-US" sz="2800" b="1" dirty="0"/>
              <a:t>                  Founded 7 years ago  </a:t>
            </a:r>
          </a:p>
          <a:p>
            <a:pPr marL="1257300" lvl="2" indent="-228600">
              <a:lnSpc>
                <a:spcPct val="90000"/>
              </a:lnSpc>
              <a:spcAft>
                <a:spcPts val="600"/>
              </a:spcAft>
              <a:buFont typeface="Arial" panose="020B0604020202020204" pitchFamily="34" charset="0"/>
              <a:buChar char="•"/>
            </a:pPr>
            <a:endParaRPr lang="en-US" sz="800" b="1" dirty="0"/>
          </a:p>
          <a:p>
            <a:pPr marL="1257300" lvl="2" indent="-228600">
              <a:lnSpc>
                <a:spcPct val="90000"/>
              </a:lnSpc>
              <a:spcAft>
                <a:spcPts val="600"/>
              </a:spcAft>
              <a:buFont typeface="Arial" panose="020B0604020202020204" pitchFamily="34" charset="0"/>
              <a:buChar char="•"/>
            </a:pPr>
            <a:r>
              <a:rPr lang="en-US" sz="2800" b="1" dirty="0"/>
              <a:t>Authorized by State &amp; IRS</a:t>
            </a:r>
          </a:p>
          <a:p>
            <a:pPr marL="685800" lvl="2">
              <a:lnSpc>
                <a:spcPct val="90000"/>
              </a:lnSpc>
              <a:spcAft>
                <a:spcPts val="600"/>
              </a:spcAft>
            </a:pPr>
            <a:r>
              <a:rPr lang="en-US" sz="2800" b="1" dirty="0"/>
              <a:t>               Governed by Bylaws &amp; Operating Procedures</a:t>
            </a:r>
          </a:p>
          <a:p>
            <a:pPr marL="685800" lvl="2">
              <a:lnSpc>
                <a:spcPct val="90000"/>
              </a:lnSpc>
              <a:spcAft>
                <a:spcPts val="600"/>
              </a:spcAft>
            </a:pPr>
            <a:r>
              <a:rPr lang="en-US" sz="2800" b="1" dirty="0"/>
              <a:t>               Operate under direction of Board of Directors </a:t>
            </a:r>
          </a:p>
          <a:p>
            <a:pPr lvl="2" indent="-228600">
              <a:lnSpc>
                <a:spcPct val="90000"/>
              </a:lnSpc>
              <a:spcAft>
                <a:spcPts val="600"/>
              </a:spcAft>
              <a:buFont typeface="Arial" panose="020B0604020202020204" pitchFamily="34" charset="0"/>
              <a:buChar char="•"/>
            </a:pPr>
            <a:endParaRPr lang="en-US" sz="800" b="1" dirty="0"/>
          </a:p>
          <a:p>
            <a:pPr marL="1257300" lvl="2" indent="-228600">
              <a:lnSpc>
                <a:spcPct val="90000"/>
              </a:lnSpc>
              <a:spcAft>
                <a:spcPts val="600"/>
              </a:spcAft>
              <a:buFont typeface="Arial" panose="020B0604020202020204" pitchFamily="34" charset="0"/>
              <a:buChar char="•"/>
            </a:pPr>
            <a:r>
              <a:rPr lang="en-US" sz="2800" b="1" dirty="0"/>
              <a:t>Advocate for historic preservation</a:t>
            </a:r>
          </a:p>
          <a:p>
            <a:pPr marL="685800" lvl="2">
              <a:lnSpc>
                <a:spcPct val="90000"/>
              </a:lnSpc>
              <a:spcAft>
                <a:spcPts val="600"/>
              </a:spcAft>
            </a:pPr>
            <a:r>
              <a:rPr lang="en-US" sz="2800" b="1" dirty="0"/>
              <a:t>               Rely on City and Community Support</a:t>
            </a:r>
          </a:p>
          <a:p>
            <a:pPr marL="1257300" lvl="2" indent="-228600">
              <a:lnSpc>
                <a:spcPct val="90000"/>
              </a:lnSpc>
              <a:spcAft>
                <a:spcPts val="600"/>
              </a:spcAft>
              <a:buFont typeface="Arial" panose="020B0604020202020204" pitchFamily="34" charset="0"/>
              <a:buChar char="•"/>
            </a:pPr>
            <a:endParaRPr lang="en-US" sz="800" b="1" dirty="0"/>
          </a:p>
          <a:p>
            <a:pPr marL="1257300" lvl="2" indent="-228600">
              <a:lnSpc>
                <a:spcPct val="90000"/>
              </a:lnSpc>
              <a:spcAft>
                <a:spcPts val="600"/>
              </a:spcAft>
              <a:buFont typeface="Arial" panose="020B0604020202020204" pitchFamily="34" charset="0"/>
              <a:buChar char="•"/>
            </a:pPr>
            <a:r>
              <a:rPr lang="en-US" sz="2800" b="1" dirty="0"/>
              <a:t>Funded by memberships &amp; donations</a:t>
            </a:r>
          </a:p>
          <a:p>
            <a:pPr marL="685800" lvl="2">
              <a:lnSpc>
                <a:spcPct val="90000"/>
              </a:lnSpc>
              <a:spcAft>
                <a:spcPts val="600"/>
              </a:spcAft>
            </a:pPr>
            <a:r>
              <a:rPr lang="en-US" sz="2800" b="1" dirty="0">
                <a:highlight>
                  <a:srgbClr val="DCDBC2"/>
                </a:highlight>
              </a:rPr>
              <a:t>     </a:t>
            </a:r>
          </a:p>
        </p:txBody>
      </p:sp>
      <p:sp>
        <p:nvSpPr>
          <p:cNvPr id="10" name="TextBox 9">
            <a:extLst>
              <a:ext uri="{FF2B5EF4-FFF2-40B4-BE49-F238E27FC236}">
                <a16:creationId xmlns:a16="http://schemas.microsoft.com/office/drawing/2014/main" id="{1A86ADD3-3228-480F-836B-8395D0B303A2}"/>
              </a:ext>
            </a:extLst>
          </p:cNvPr>
          <p:cNvSpPr txBox="1"/>
          <p:nvPr/>
        </p:nvSpPr>
        <p:spPr>
          <a:xfrm>
            <a:off x="3525917" y="353809"/>
            <a:ext cx="4564380" cy="1271117"/>
          </a:xfrm>
          <a:prstGeom prst="rect">
            <a:avLst/>
          </a:prstGeom>
          <a:noFill/>
        </p:spPr>
        <p:txBody>
          <a:bodyPr wrap="square">
            <a:spAutoFit/>
          </a:bodyPr>
          <a:lstStyle/>
          <a:p>
            <a:pPr>
              <a:lnSpc>
                <a:spcPct val="90000"/>
              </a:lnSpc>
              <a:spcAft>
                <a:spcPts val="600"/>
              </a:spcAft>
            </a:pPr>
            <a:r>
              <a:rPr lang="en-US" sz="2800" b="1" dirty="0"/>
              <a:t>ROUND ROCK PRESERVATION</a:t>
            </a:r>
          </a:p>
          <a:p>
            <a:pPr>
              <a:lnSpc>
                <a:spcPct val="90000"/>
              </a:lnSpc>
              <a:spcAft>
                <a:spcPts val="600"/>
              </a:spcAft>
            </a:pPr>
            <a:r>
              <a:rPr lang="en-US" sz="2800" b="1" dirty="0"/>
              <a:t>          EIN:  81-2339800</a:t>
            </a:r>
          </a:p>
          <a:p>
            <a:pPr indent="-228600">
              <a:lnSpc>
                <a:spcPct val="90000"/>
              </a:lnSpc>
              <a:spcAft>
                <a:spcPts val="600"/>
              </a:spcAft>
              <a:buFont typeface="Arial" panose="020B0604020202020204" pitchFamily="34" charset="0"/>
              <a:buChar char="•"/>
            </a:pPr>
            <a:endParaRPr lang="en-US" sz="1800" b="1" u="sng" dirty="0"/>
          </a:p>
        </p:txBody>
      </p:sp>
      <p:pic>
        <p:nvPicPr>
          <p:cNvPr id="5" name="Picture 4" descr="A black and white drawing of a carriage&#10;&#10;Description automatically generated with low confidence">
            <a:extLst>
              <a:ext uri="{FF2B5EF4-FFF2-40B4-BE49-F238E27FC236}">
                <a16:creationId xmlns:a16="http://schemas.microsoft.com/office/drawing/2014/main" id="{32C0B43C-1882-4E14-A326-69952A956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2743" y="392160"/>
            <a:ext cx="1992996" cy="988948"/>
          </a:xfrm>
          <a:prstGeom prst="rect">
            <a:avLst/>
          </a:prstGeom>
        </p:spPr>
      </p:pic>
      <p:sp>
        <p:nvSpPr>
          <p:cNvPr id="3" name="TextBox 2">
            <a:extLst>
              <a:ext uri="{FF2B5EF4-FFF2-40B4-BE49-F238E27FC236}">
                <a16:creationId xmlns:a16="http://schemas.microsoft.com/office/drawing/2014/main" id="{0D41A816-9B17-4E2B-9BE6-8D8DBCB2CD76}"/>
              </a:ext>
            </a:extLst>
          </p:cNvPr>
          <p:cNvSpPr txBox="1"/>
          <p:nvPr/>
        </p:nvSpPr>
        <p:spPr>
          <a:xfrm>
            <a:off x="130628" y="6439656"/>
            <a:ext cx="3818374" cy="369332"/>
          </a:xfrm>
          <a:prstGeom prst="rect">
            <a:avLst/>
          </a:prstGeom>
          <a:noFill/>
        </p:spPr>
        <p:txBody>
          <a:bodyPr wrap="square" rtlCol="0">
            <a:spAutoFit/>
          </a:bodyPr>
          <a:lstStyle/>
          <a:p>
            <a:r>
              <a:rPr lang="en-US" dirty="0"/>
              <a:t>Shirley Marquardt, RRP President</a:t>
            </a:r>
          </a:p>
        </p:txBody>
      </p:sp>
    </p:spTree>
    <p:extLst>
      <p:ext uri="{BB962C8B-B14F-4D97-AF65-F5344CB8AC3E}">
        <p14:creationId xmlns:p14="http://schemas.microsoft.com/office/powerpoint/2010/main" val="26947850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Shape 15">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descr="A picture containing text, sign, clipart&#10;&#10;Description automatically generated">
            <a:extLst>
              <a:ext uri="{FF2B5EF4-FFF2-40B4-BE49-F238E27FC236}">
                <a16:creationId xmlns:a16="http://schemas.microsoft.com/office/drawing/2014/main" id="{4BBF74B6-182D-4EA2-B686-4E62A818A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67" y="1251781"/>
            <a:ext cx="3396708" cy="3396708"/>
          </a:xfrm>
          <a:prstGeom prst="rect">
            <a:avLst/>
          </a:prstGeom>
        </p:spPr>
      </p:pic>
      <p:sp>
        <p:nvSpPr>
          <p:cNvPr id="18" name="Freeform: Shape 17">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text, horse-drawn vehicle&#10;&#10;Description automatically generated">
            <a:extLst>
              <a:ext uri="{FF2B5EF4-FFF2-40B4-BE49-F238E27FC236}">
                <a16:creationId xmlns:a16="http://schemas.microsoft.com/office/drawing/2014/main" id="{EFB33539-4372-4E8F-B289-8E1F62CB4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3331" y="5941693"/>
            <a:ext cx="2335621" cy="782433"/>
          </a:xfrm>
          <a:prstGeom prst="rect">
            <a:avLst/>
          </a:prstGeom>
        </p:spPr>
      </p:pic>
      <p:sp>
        <p:nvSpPr>
          <p:cNvPr id="7" name="TextBox 6">
            <a:extLst>
              <a:ext uri="{FF2B5EF4-FFF2-40B4-BE49-F238E27FC236}">
                <a16:creationId xmlns:a16="http://schemas.microsoft.com/office/drawing/2014/main" id="{163381A4-DAC3-4DD7-A66F-30E07BA346E3}"/>
              </a:ext>
            </a:extLst>
          </p:cNvPr>
          <p:cNvSpPr txBox="1"/>
          <p:nvPr/>
        </p:nvSpPr>
        <p:spPr>
          <a:xfrm>
            <a:off x="426840" y="6148244"/>
            <a:ext cx="1644242" cy="369332"/>
          </a:xfrm>
          <a:prstGeom prst="rect">
            <a:avLst/>
          </a:prstGeom>
          <a:noFill/>
        </p:spPr>
        <p:txBody>
          <a:bodyPr wrap="square" rtlCol="0">
            <a:spAutoFit/>
          </a:bodyPr>
          <a:lstStyle/>
          <a:p>
            <a:r>
              <a:rPr lang="en-US" b="1" dirty="0"/>
              <a:t>FRANK DARR</a:t>
            </a:r>
          </a:p>
        </p:txBody>
      </p:sp>
      <p:sp>
        <p:nvSpPr>
          <p:cNvPr id="2" name="TextBox 1">
            <a:extLst>
              <a:ext uri="{FF2B5EF4-FFF2-40B4-BE49-F238E27FC236}">
                <a16:creationId xmlns:a16="http://schemas.microsoft.com/office/drawing/2014/main" id="{7DCA3106-5F22-4351-AD7B-12DD1A235705}"/>
              </a:ext>
            </a:extLst>
          </p:cNvPr>
          <p:cNvSpPr txBox="1"/>
          <p:nvPr/>
        </p:nvSpPr>
        <p:spPr>
          <a:xfrm>
            <a:off x="8481142" y="3000214"/>
            <a:ext cx="3497345" cy="1754326"/>
          </a:xfrm>
          <a:prstGeom prst="rect">
            <a:avLst/>
          </a:prstGeom>
          <a:noFill/>
        </p:spPr>
        <p:txBody>
          <a:bodyPr wrap="square" rtlCol="0">
            <a:spAutoFit/>
          </a:bodyPr>
          <a:lstStyle/>
          <a:p>
            <a:r>
              <a:rPr lang="en-US" sz="2400" dirty="0">
                <a:solidFill>
                  <a:schemeClr val="bg1"/>
                </a:solidFill>
              </a:rPr>
              <a:t>SHIRLEY MARQUARDT</a:t>
            </a:r>
          </a:p>
          <a:p>
            <a:endParaRPr lang="en-US" sz="2400" dirty="0">
              <a:solidFill>
                <a:schemeClr val="bg1"/>
              </a:solidFill>
            </a:endParaRPr>
          </a:p>
          <a:p>
            <a:r>
              <a:rPr lang="en-US" sz="2400" dirty="0">
                <a:solidFill>
                  <a:schemeClr val="bg1"/>
                </a:solidFill>
              </a:rPr>
              <a:t>BLYTHE PLUNKETT</a:t>
            </a:r>
          </a:p>
          <a:p>
            <a:endParaRPr lang="en-US" dirty="0"/>
          </a:p>
          <a:p>
            <a:endParaRPr lang="en-US" dirty="0"/>
          </a:p>
        </p:txBody>
      </p:sp>
      <p:sp>
        <p:nvSpPr>
          <p:cNvPr id="6" name="TextBox 5">
            <a:extLst>
              <a:ext uri="{FF2B5EF4-FFF2-40B4-BE49-F238E27FC236}">
                <a16:creationId xmlns:a16="http://schemas.microsoft.com/office/drawing/2014/main" id="{C704158B-EB48-4EF2-8ADC-45A78AD2B55A}"/>
              </a:ext>
            </a:extLst>
          </p:cNvPr>
          <p:cNvSpPr txBox="1"/>
          <p:nvPr/>
        </p:nvSpPr>
        <p:spPr>
          <a:xfrm>
            <a:off x="5205833" y="2921400"/>
            <a:ext cx="3064845" cy="584775"/>
          </a:xfrm>
          <a:prstGeom prst="rect">
            <a:avLst/>
          </a:prstGeom>
          <a:noFill/>
        </p:spPr>
        <p:txBody>
          <a:bodyPr wrap="square" rtlCol="0">
            <a:spAutoFit/>
          </a:bodyPr>
          <a:lstStyle/>
          <a:p>
            <a:r>
              <a:rPr lang="en-US" sz="3200" dirty="0">
                <a:solidFill>
                  <a:schemeClr val="bg1"/>
                </a:solidFill>
              </a:rPr>
              <a:t>Congratulations</a:t>
            </a:r>
          </a:p>
        </p:txBody>
      </p:sp>
    </p:spTree>
    <p:extLst>
      <p:ext uri="{BB962C8B-B14F-4D97-AF65-F5344CB8AC3E}">
        <p14:creationId xmlns:p14="http://schemas.microsoft.com/office/powerpoint/2010/main" val="40791892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Triangle 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1">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drawing of a cartoon character&#10;&#10;Description automatically generated">
            <a:extLst>
              <a:ext uri="{FF2B5EF4-FFF2-40B4-BE49-F238E27FC236}">
                <a16:creationId xmlns:a16="http://schemas.microsoft.com/office/drawing/2014/main" id="{B60A7583-DD15-4C67-BC9B-5AC09114F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578" y="937549"/>
            <a:ext cx="6018975" cy="4979334"/>
          </a:xfrm>
          <a:prstGeom prst="rect">
            <a:avLst/>
          </a:prstGeom>
        </p:spPr>
      </p:pic>
      <p:sp>
        <p:nvSpPr>
          <p:cNvPr id="7" name="TextBox 6">
            <a:extLst>
              <a:ext uri="{FF2B5EF4-FFF2-40B4-BE49-F238E27FC236}">
                <a16:creationId xmlns:a16="http://schemas.microsoft.com/office/drawing/2014/main" id="{A387AFAF-C0AD-4447-8DFC-3FBCD9923221}"/>
              </a:ext>
            </a:extLst>
          </p:cNvPr>
          <p:cNvSpPr txBox="1"/>
          <p:nvPr/>
        </p:nvSpPr>
        <p:spPr>
          <a:xfrm>
            <a:off x="7222651" y="2308914"/>
            <a:ext cx="2783526" cy="400110"/>
          </a:xfrm>
          <a:prstGeom prst="rect">
            <a:avLst/>
          </a:prstGeom>
          <a:noFill/>
        </p:spPr>
        <p:txBody>
          <a:bodyPr wrap="square" rtlCol="0">
            <a:spAutoFit/>
          </a:bodyPr>
          <a:lstStyle/>
          <a:p>
            <a:r>
              <a:rPr lang="en-US" sz="2000" dirty="0">
                <a:latin typeface="Arial Black" panose="020B0A04020102020204" pitchFamily="34" charset="0"/>
              </a:rPr>
              <a:t>ATTENDEE INPUT</a:t>
            </a:r>
          </a:p>
        </p:txBody>
      </p:sp>
      <p:sp>
        <p:nvSpPr>
          <p:cNvPr id="2" name="TextBox 1">
            <a:extLst>
              <a:ext uri="{FF2B5EF4-FFF2-40B4-BE49-F238E27FC236}">
                <a16:creationId xmlns:a16="http://schemas.microsoft.com/office/drawing/2014/main" id="{8BEF0BF2-1133-413A-BC51-E3C9B5CADC00}"/>
              </a:ext>
            </a:extLst>
          </p:cNvPr>
          <p:cNvSpPr txBox="1"/>
          <p:nvPr/>
        </p:nvSpPr>
        <p:spPr>
          <a:xfrm flipH="1">
            <a:off x="323440" y="6351601"/>
            <a:ext cx="2598869" cy="369332"/>
          </a:xfrm>
          <a:prstGeom prst="rect">
            <a:avLst/>
          </a:prstGeom>
          <a:noFill/>
        </p:spPr>
        <p:txBody>
          <a:bodyPr wrap="square" rtlCol="0">
            <a:spAutoFit/>
          </a:bodyPr>
          <a:lstStyle/>
          <a:p>
            <a:r>
              <a:rPr lang="en-US" b="1" dirty="0"/>
              <a:t>Shirley Marquardt</a:t>
            </a:r>
          </a:p>
        </p:txBody>
      </p:sp>
    </p:spTree>
    <p:extLst>
      <p:ext uri="{BB962C8B-B14F-4D97-AF65-F5344CB8AC3E}">
        <p14:creationId xmlns:p14="http://schemas.microsoft.com/office/powerpoint/2010/main" val="5414493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290C04-86FA-4221-9B3A-E063F4AE2658}"/>
              </a:ext>
            </a:extLst>
          </p:cNvPr>
          <p:cNvSpPr txBox="1"/>
          <p:nvPr/>
        </p:nvSpPr>
        <p:spPr>
          <a:xfrm>
            <a:off x="4615543" y="511388"/>
            <a:ext cx="7141028" cy="600552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800" b="1" dirty="0"/>
              <a:t>e-mail:   </a:t>
            </a:r>
            <a:r>
              <a:rPr lang="en-US" sz="2800" b="1" dirty="0">
                <a:hlinkClick r:id="rId3"/>
              </a:rPr>
              <a:t>roundrockpreservation50@yahoo.com</a:t>
            </a:r>
            <a:endParaRPr lang="en-US" sz="2800" b="1" dirty="0"/>
          </a:p>
          <a:p>
            <a:pPr indent="-228600">
              <a:lnSpc>
                <a:spcPct val="90000"/>
              </a:lnSpc>
              <a:spcAft>
                <a:spcPts val="600"/>
              </a:spcAft>
              <a:buFont typeface="Arial" panose="020B0604020202020204" pitchFamily="34" charset="0"/>
              <a:buChar char="•"/>
            </a:pPr>
            <a:endParaRPr lang="en-US" sz="2400" b="1" dirty="0"/>
          </a:p>
          <a:p>
            <a:pPr indent="-228600">
              <a:lnSpc>
                <a:spcPct val="90000"/>
              </a:lnSpc>
              <a:spcAft>
                <a:spcPts val="600"/>
              </a:spcAft>
              <a:buFont typeface="Arial" panose="020B0604020202020204" pitchFamily="34" charset="0"/>
              <a:buChar char="•"/>
            </a:pPr>
            <a:r>
              <a:rPr lang="en-US" sz="2400" b="1" dirty="0"/>
              <a:t>Group Facebook Pages:</a:t>
            </a:r>
          </a:p>
          <a:p>
            <a:pPr>
              <a:lnSpc>
                <a:spcPct val="90000"/>
              </a:lnSpc>
              <a:spcAft>
                <a:spcPts val="600"/>
              </a:spcAft>
            </a:pPr>
            <a:r>
              <a:rPr lang="en-US" sz="2400" b="1" dirty="0"/>
              <a:t>            -  Round Rock Preservation</a:t>
            </a:r>
          </a:p>
          <a:p>
            <a:pPr>
              <a:lnSpc>
                <a:spcPct val="90000"/>
              </a:lnSpc>
              <a:spcAft>
                <a:spcPts val="600"/>
              </a:spcAft>
            </a:pPr>
            <a:r>
              <a:rPr lang="en-US" sz="2400" b="1" dirty="0"/>
              <a:t>            -  Round Rock Stagecoach Inn</a:t>
            </a:r>
          </a:p>
          <a:p>
            <a:pPr>
              <a:lnSpc>
                <a:spcPct val="90000"/>
              </a:lnSpc>
              <a:spcAft>
                <a:spcPts val="600"/>
              </a:spcAft>
            </a:pPr>
            <a:r>
              <a:rPr lang="en-US" sz="2400" b="1" dirty="0"/>
              <a:t>            -  Explore Round Rock</a:t>
            </a:r>
          </a:p>
          <a:p>
            <a:pPr>
              <a:lnSpc>
                <a:spcPct val="90000"/>
              </a:lnSpc>
              <a:spcAft>
                <a:spcPts val="600"/>
              </a:spcAft>
            </a:pPr>
            <a:endParaRPr lang="en-US" sz="2400" b="1" dirty="0"/>
          </a:p>
          <a:p>
            <a:pPr indent="-228600">
              <a:lnSpc>
                <a:spcPct val="90000"/>
              </a:lnSpc>
              <a:spcAft>
                <a:spcPts val="600"/>
              </a:spcAft>
              <a:buFont typeface="Arial" panose="020B0604020202020204" pitchFamily="34" charset="0"/>
              <a:buChar char="•"/>
            </a:pPr>
            <a:r>
              <a:rPr lang="en-US" sz="2400" b="1" dirty="0"/>
              <a:t>Website:  </a:t>
            </a:r>
            <a:r>
              <a:rPr lang="en-US" sz="2400" b="1" dirty="0">
                <a:hlinkClick r:id="rId3"/>
              </a:rPr>
              <a:t>https://www.rrpreservation.org</a:t>
            </a:r>
            <a:endParaRPr lang="en-US" sz="2400" b="1" dirty="0"/>
          </a:p>
          <a:p>
            <a:pPr indent="-228600">
              <a:lnSpc>
                <a:spcPct val="90000"/>
              </a:lnSpc>
              <a:spcAft>
                <a:spcPts val="600"/>
              </a:spcAft>
              <a:buFont typeface="Arial" panose="020B0604020202020204" pitchFamily="34" charset="0"/>
              <a:buChar char="•"/>
            </a:pPr>
            <a:endParaRPr lang="en-US" sz="2400" b="1" dirty="0"/>
          </a:p>
          <a:p>
            <a:pPr indent="-228600">
              <a:lnSpc>
                <a:spcPct val="90000"/>
              </a:lnSpc>
              <a:spcAft>
                <a:spcPts val="600"/>
              </a:spcAft>
              <a:buFont typeface="Arial" panose="020B0604020202020204" pitchFamily="34" charset="0"/>
              <a:buChar char="•"/>
            </a:pPr>
            <a:r>
              <a:rPr lang="en-US" sz="2400" b="1" dirty="0"/>
              <a:t>Text:  512-568-5875</a:t>
            </a:r>
          </a:p>
        </p:txBody>
      </p:sp>
      <p:sp>
        <p:nvSpPr>
          <p:cNvPr id="3" name="TextBox 2">
            <a:extLst>
              <a:ext uri="{FF2B5EF4-FFF2-40B4-BE49-F238E27FC236}">
                <a16:creationId xmlns:a16="http://schemas.microsoft.com/office/drawing/2014/main" id="{12D70ED9-03B2-4113-A101-63B0582BDF50}"/>
              </a:ext>
            </a:extLst>
          </p:cNvPr>
          <p:cNvSpPr txBox="1"/>
          <p:nvPr/>
        </p:nvSpPr>
        <p:spPr>
          <a:xfrm>
            <a:off x="216816" y="2524441"/>
            <a:ext cx="3333924" cy="1569660"/>
          </a:xfrm>
          <a:prstGeom prst="rect">
            <a:avLst/>
          </a:prstGeom>
          <a:noFill/>
        </p:spPr>
        <p:txBody>
          <a:bodyPr wrap="square" rtlCol="0">
            <a:spAutoFit/>
          </a:bodyPr>
          <a:lstStyle/>
          <a:p>
            <a:pPr algn="ctr"/>
            <a:r>
              <a:rPr lang="en-US" sz="2400" b="1" dirty="0">
                <a:solidFill>
                  <a:schemeClr val="bg1"/>
                </a:solidFill>
              </a:rPr>
              <a:t>CONTACT US:</a:t>
            </a:r>
          </a:p>
          <a:p>
            <a:pPr algn="ctr"/>
            <a:endParaRPr lang="en-US" sz="2400" b="1" dirty="0">
              <a:solidFill>
                <a:schemeClr val="bg1"/>
              </a:solidFill>
            </a:endParaRPr>
          </a:p>
          <a:p>
            <a:pPr algn="ctr"/>
            <a:r>
              <a:rPr lang="en-US" sz="2400" b="1" dirty="0">
                <a:solidFill>
                  <a:schemeClr val="bg1"/>
                </a:solidFill>
              </a:rPr>
              <a:t>ROUND ROCK PRESERVATION</a:t>
            </a:r>
          </a:p>
        </p:txBody>
      </p:sp>
    </p:spTree>
    <p:extLst>
      <p:ext uri="{BB962C8B-B14F-4D97-AF65-F5344CB8AC3E}">
        <p14:creationId xmlns:p14="http://schemas.microsoft.com/office/powerpoint/2010/main" val="2382897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69574C1F-D86D-4B86-8C9B-FAFB731C7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154" y="1406922"/>
            <a:ext cx="7226566" cy="3753914"/>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A picture containing drawing&#10;&#10;Description automatically generated">
            <a:extLst>
              <a:ext uri="{FF2B5EF4-FFF2-40B4-BE49-F238E27FC236}">
                <a16:creationId xmlns:a16="http://schemas.microsoft.com/office/drawing/2014/main" id="{A34B513D-3A6A-426D-ACE6-4D2A393A5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590" y="252570"/>
            <a:ext cx="2116314" cy="708964"/>
          </a:xfrm>
          <a:prstGeom prst="rect">
            <a:avLst/>
          </a:prstGeom>
        </p:spPr>
      </p:pic>
      <p:sp>
        <p:nvSpPr>
          <p:cNvPr id="2" name="TextBox 1">
            <a:extLst>
              <a:ext uri="{FF2B5EF4-FFF2-40B4-BE49-F238E27FC236}">
                <a16:creationId xmlns:a16="http://schemas.microsoft.com/office/drawing/2014/main" id="{6CBDDF01-ACBA-4C7C-BE5D-64C870DAFA89}"/>
              </a:ext>
            </a:extLst>
          </p:cNvPr>
          <p:cNvSpPr txBox="1"/>
          <p:nvPr/>
        </p:nvSpPr>
        <p:spPr>
          <a:xfrm>
            <a:off x="1536569" y="5606224"/>
            <a:ext cx="7579151" cy="954107"/>
          </a:xfrm>
          <a:prstGeom prst="rect">
            <a:avLst/>
          </a:prstGeom>
          <a:noFill/>
        </p:spPr>
        <p:txBody>
          <a:bodyPr wrap="square" rtlCol="0">
            <a:spAutoFit/>
          </a:bodyPr>
          <a:lstStyle/>
          <a:p>
            <a:r>
              <a:rPr lang="en-US" b="1" dirty="0">
                <a:latin typeface="Arial Black" panose="020B0A04020102020204" pitchFamily="34" charset="0"/>
              </a:rPr>
              <a:t>            </a:t>
            </a:r>
            <a:r>
              <a:rPr lang="en-US" sz="2800" b="1" dirty="0">
                <a:latin typeface="Arial Black" panose="020B0A04020102020204" pitchFamily="34" charset="0"/>
              </a:rPr>
              <a:t>NEXT RRP BOARD MEETING</a:t>
            </a:r>
          </a:p>
          <a:p>
            <a:r>
              <a:rPr lang="en-US" sz="2800" b="1" dirty="0">
                <a:latin typeface="Arial Black" panose="020B0A04020102020204" pitchFamily="34" charset="0"/>
              </a:rPr>
              <a:t>      MARCH 8, 2022, 7 P.M., ZOOM</a:t>
            </a:r>
          </a:p>
        </p:txBody>
      </p:sp>
    </p:spTree>
    <p:extLst>
      <p:ext uri="{BB962C8B-B14F-4D97-AF65-F5344CB8AC3E}">
        <p14:creationId xmlns:p14="http://schemas.microsoft.com/office/powerpoint/2010/main" val="40986271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040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BD1AE917-B7EB-4EE5-93A3-07555F18372A}"/>
              </a:ext>
            </a:extLst>
          </p:cNvPr>
          <p:cNvGraphicFramePr/>
          <p:nvPr>
            <p:extLst>
              <p:ext uri="{D42A27DB-BD31-4B8C-83A1-F6EECF244321}">
                <p14:modId xmlns:p14="http://schemas.microsoft.com/office/powerpoint/2010/main" val="35394861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430AD33E-7769-4978-BBA4-61EEEB6D9F54}"/>
              </a:ext>
            </a:extLst>
          </p:cNvPr>
          <p:cNvSpPr txBox="1"/>
          <p:nvPr/>
        </p:nvSpPr>
        <p:spPr>
          <a:xfrm>
            <a:off x="256499" y="4962181"/>
            <a:ext cx="2550019" cy="923330"/>
          </a:xfrm>
          <a:prstGeom prst="rect">
            <a:avLst/>
          </a:prstGeom>
          <a:noFill/>
        </p:spPr>
        <p:txBody>
          <a:bodyPr wrap="square" rtlCol="0">
            <a:spAutoFit/>
          </a:bodyPr>
          <a:lstStyle/>
          <a:p>
            <a:r>
              <a:rPr lang="en-US" b="1" dirty="0"/>
              <a:t>JOELLE JORDAN, HPO</a:t>
            </a:r>
          </a:p>
          <a:p>
            <a:r>
              <a:rPr lang="en-US" b="1" dirty="0"/>
              <a:t>KERSTIN HARDING</a:t>
            </a:r>
          </a:p>
          <a:p>
            <a:r>
              <a:rPr lang="en-US" b="1" dirty="0"/>
              <a:t>NICOLE HAGGERTY</a:t>
            </a:r>
          </a:p>
        </p:txBody>
      </p:sp>
      <p:sp>
        <p:nvSpPr>
          <p:cNvPr id="3" name="TextBox 2">
            <a:extLst>
              <a:ext uri="{FF2B5EF4-FFF2-40B4-BE49-F238E27FC236}">
                <a16:creationId xmlns:a16="http://schemas.microsoft.com/office/drawing/2014/main" id="{EB0F7F3B-56D9-4A8F-81CD-B6B59103BB28}"/>
              </a:ext>
            </a:extLst>
          </p:cNvPr>
          <p:cNvSpPr txBox="1"/>
          <p:nvPr/>
        </p:nvSpPr>
        <p:spPr>
          <a:xfrm>
            <a:off x="8761933" y="5221060"/>
            <a:ext cx="3301281" cy="646331"/>
          </a:xfrm>
          <a:prstGeom prst="rect">
            <a:avLst/>
          </a:prstGeom>
          <a:noFill/>
        </p:spPr>
        <p:txBody>
          <a:bodyPr wrap="square" rtlCol="0">
            <a:spAutoFit/>
          </a:bodyPr>
          <a:lstStyle/>
          <a:p>
            <a:r>
              <a:rPr lang="en-US" b="1" dirty="0"/>
              <a:t>SHARON WHITAKER, HPC CHAIR</a:t>
            </a:r>
          </a:p>
          <a:p>
            <a:r>
              <a:rPr lang="en-US" b="1" dirty="0"/>
              <a:t>PAMELA ANDERSON VICE CHAIR</a:t>
            </a:r>
          </a:p>
        </p:txBody>
      </p:sp>
      <p:cxnSp>
        <p:nvCxnSpPr>
          <p:cNvPr id="8" name="Straight Arrow Connector 7">
            <a:extLst>
              <a:ext uri="{FF2B5EF4-FFF2-40B4-BE49-F238E27FC236}">
                <a16:creationId xmlns:a16="http://schemas.microsoft.com/office/drawing/2014/main" id="{D184CBBF-A086-4562-9574-ED77CFC7F06C}"/>
              </a:ext>
            </a:extLst>
          </p:cNvPr>
          <p:cNvCxnSpPr>
            <a:cxnSpLocks/>
          </p:cNvCxnSpPr>
          <p:nvPr/>
        </p:nvCxnSpPr>
        <p:spPr>
          <a:xfrm flipV="1">
            <a:off x="2416785" y="5093214"/>
            <a:ext cx="2744278" cy="95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2647336-5F9F-49A8-9767-8E614D23B076}"/>
              </a:ext>
            </a:extLst>
          </p:cNvPr>
          <p:cNvCxnSpPr>
            <a:cxnSpLocks/>
          </p:cNvCxnSpPr>
          <p:nvPr/>
        </p:nvCxnSpPr>
        <p:spPr>
          <a:xfrm flipH="1" flipV="1">
            <a:off x="6659880" y="5423846"/>
            <a:ext cx="2102053" cy="809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606D42-AFF5-48FB-B6D5-40FDF10CC0A2}"/>
              </a:ext>
            </a:extLst>
          </p:cNvPr>
          <p:cNvSpPr txBox="1"/>
          <p:nvPr/>
        </p:nvSpPr>
        <p:spPr>
          <a:xfrm>
            <a:off x="187133" y="3087571"/>
            <a:ext cx="3601791" cy="1477328"/>
          </a:xfrm>
          <a:prstGeom prst="rect">
            <a:avLst/>
          </a:prstGeom>
          <a:noFill/>
        </p:spPr>
        <p:txBody>
          <a:bodyPr wrap="square" rtlCol="0">
            <a:spAutoFit/>
          </a:bodyPr>
          <a:lstStyle/>
          <a:p>
            <a:r>
              <a:rPr lang="en-US" b="1" dirty="0"/>
              <a:t>CRAIG MORGAN, MAYOR</a:t>
            </a:r>
          </a:p>
          <a:p>
            <a:r>
              <a:rPr lang="en-US" b="1" dirty="0"/>
              <a:t>LAURIE HADLEY, CITY MGR</a:t>
            </a:r>
          </a:p>
          <a:p>
            <a:r>
              <a:rPr lang="en-US" b="1" dirty="0"/>
              <a:t>CITY DEPARTMENTS/OFFICES</a:t>
            </a:r>
          </a:p>
          <a:p>
            <a:r>
              <a:rPr lang="en-US" b="1" dirty="0"/>
              <a:t>BRAD WISEMAN, DIR PLANS/DEV</a:t>
            </a:r>
          </a:p>
          <a:p>
            <a:r>
              <a:rPr lang="en-US" b="1" dirty="0"/>
              <a:t>RICK ATKINS, DIR PARKS/REC</a:t>
            </a:r>
            <a:r>
              <a:rPr lang="en-US" dirty="0"/>
              <a:t>  </a:t>
            </a:r>
          </a:p>
        </p:txBody>
      </p:sp>
      <p:cxnSp>
        <p:nvCxnSpPr>
          <p:cNvPr id="13" name="Straight Arrow Connector 12">
            <a:extLst>
              <a:ext uri="{FF2B5EF4-FFF2-40B4-BE49-F238E27FC236}">
                <a16:creationId xmlns:a16="http://schemas.microsoft.com/office/drawing/2014/main" id="{E65FF410-F997-43D5-ADA9-FBA9102774AA}"/>
              </a:ext>
            </a:extLst>
          </p:cNvPr>
          <p:cNvCxnSpPr>
            <a:cxnSpLocks/>
          </p:cNvCxnSpPr>
          <p:nvPr/>
        </p:nvCxnSpPr>
        <p:spPr>
          <a:xfrm>
            <a:off x="2939635" y="3302846"/>
            <a:ext cx="2415644" cy="313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502E7E-FEFF-40CA-9709-5D6892ABF88D}"/>
              </a:ext>
            </a:extLst>
          </p:cNvPr>
          <p:cNvSpPr txBox="1"/>
          <p:nvPr/>
        </p:nvSpPr>
        <p:spPr>
          <a:xfrm>
            <a:off x="79133" y="1733353"/>
            <a:ext cx="3026538" cy="1200329"/>
          </a:xfrm>
          <a:prstGeom prst="rect">
            <a:avLst/>
          </a:prstGeom>
          <a:noFill/>
        </p:spPr>
        <p:txBody>
          <a:bodyPr wrap="square" rtlCol="0">
            <a:spAutoFit/>
          </a:bodyPr>
          <a:lstStyle/>
          <a:p>
            <a:r>
              <a:rPr lang="en-US" b="1" dirty="0"/>
              <a:t>HISTORIC PROPERTY OWNERS</a:t>
            </a:r>
          </a:p>
          <a:p>
            <a:r>
              <a:rPr lang="en-US" b="1" dirty="0"/>
              <a:t>OTHER NON-PROFITS</a:t>
            </a:r>
          </a:p>
          <a:p>
            <a:r>
              <a:rPr lang="en-US" b="1" dirty="0"/>
              <a:t>COMMUNITY SUPPORTERS</a:t>
            </a:r>
          </a:p>
          <a:p>
            <a:endParaRPr lang="en-US" b="1" dirty="0"/>
          </a:p>
        </p:txBody>
      </p:sp>
      <p:cxnSp>
        <p:nvCxnSpPr>
          <p:cNvPr id="21" name="Straight Arrow Connector 20">
            <a:extLst>
              <a:ext uri="{FF2B5EF4-FFF2-40B4-BE49-F238E27FC236}">
                <a16:creationId xmlns:a16="http://schemas.microsoft.com/office/drawing/2014/main" id="{93AF6175-BBD4-4A83-8848-CB3C4EC69233}"/>
              </a:ext>
            </a:extLst>
          </p:cNvPr>
          <p:cNvCxnSpPr>
            <a:cxnSpLocks/>
          </p:cNvCxnSpPr>
          <p:nvPr/>
        </p:nvCxnSpPr>
        <p:spPr>
          <a:xfrm>
            <a:off x="3105671" y="1998080"/>
            <a:ext cx="1584787" cy="4659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9E0092B-0FFE-4FC5-ABDD-3CA99C77FF52}"/>
              </a:ext>
            </a:extLst>
          </p:cNvPr>
          <p:cNvSpPr txBox="1"/>
          <p:nvPr/>
        </p:nvSpPr>
        <p:spPr>
          <a:xfrm>
            <a:off x="128786" y="915557"/>
            <a:ext cx="3950271" cy="400110"/>
          </a:xfrm>
          <a:prstGeom prst="rect">
            <a:avLst/>
          </a:prstGeom>
          <a:noFill/>
        </p:spPr>
        <p:txBody>
          <a:bodyPr wrap="square" rtlCol="0">
            <a:spAutoFit/>
          </a:bodyPr>
          <a:lstStyle/>
          <a:p>
            <a:r>
              <a:rPr lang="en-US" sz="2000" b="1" dirty="0"/>
              <a:t>ROUND ROCK PRESERVATION (RRP)</a:t>
            </a:r>
          </a:p>
        </p:txBody>
      </p:sp>
      <p:cxnSp>
        <p:nvCxnSpPr>
          <p:cNvPr id="35" name="Straight Arrow Connector 34">
            <a:extLst>
              <a:ext uri="{FF2B5EF4-FFF2-40B4-BE49-F238E27FC236}">
                <a16:creationId xmlns:a16="http://schemas.microsoft.com/office/drawing/2014/main" id="{3A5156D8-64C1-48B5-89B4-23E155AAF8C7}"/>
              </a:ext>
            </a:extLst>
          </p:cNvPr>
          <p:cNvCxnSpPr>
            <a:cxnSpLocks/>
          </p:cNvCxnSpPr>
          <p:nvPr/>
        </p:nvCxnSpPr>
        <p:spPr>
          <a:xfrm>
            <a:off x="4173467" y="1287347"/>
            <a:ext cx="577612" cy="102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7237A2E-B51A-40F0-859A-83D55B9ADABA}"/>
              </a:ext>
            </a:extLst>
          </p:cNvPr>
          <p:cNvSpPr txBox="1"/>
          <p:nvPr/>
        </p:nvSpPr>
        <p:spPr>
          <a:xfrm>
            <a:off x="0" y="6413826"/>
            <a:ext cx="4494580" cy="369332"/>
          </a:xfrm>
          <a:prstGeom prst="rect">
            <a:avLst/>
          </a:prstGeom>
          <a:noFill/>
        </p:spPr>
        <p:txBody>
          <a:bodyPr wrap="square" rtlCol="0">
            <a:spAutoFit/>
          </a:bodyPr>
          <a:lstStyle/>
          <a:p>
            <a:r>
              <a:rPr lang="en-US" b="1" dirty="0"/>
              <a:t>Shirley Marquardt, RRP President</a:t>
            </a:r>
          </a:p>
        </p:txBody>
      </p:sp>
    </p:spTree>
    <p:extLst>
      <p:ext uri="{BB962C8B-B14F-4D97-AF65-F5344CB8AC3E}">
        <p14:creationId xmlns:p14="http://schemas.microsoft.com/office/powerpoint/2010/main" val="391460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B966367-CCC6-4A80-90C2-CCDE85877E55}"/>
              </a:ext>
            </a:extLst>
          </p:cNvPr>
          <p:cNvSpPr txBox="1"/>
          <p:nvPr/>
        </p:nvSpPr>
        <p:spPr>
          <a:xfrm>
            <a:off x="5094204" y="2181269"/>
            <a:ext cx="5593448" cy="22063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solidFill>
                  <a:schemeClr val="tx1"/>
                </a:solidFill>
                <a:latin typeface="Arial Black" panose="020B0A04020102020204" pitchFamily="34" charset="0"/>
                <a:ea typeface="+mj-ea"/>
                <a:cs typeface="+mj-cs"/>
              </a:rPr>
              <a:t>A TOAST TO 2022 </a:t>
            </a:r>
          </a:p>
        </p:txBody>
      </p:sp>
      <p:sp>
        <p:nvSpPr>
          <p:cNvPr id="12" name="Freeform 5">
            <a:extLst>
              <a:ext uri="{FF2B5EF4-FFF2-40B4-BE49-F238E27FC236}">
                <a16:creationId xmlns:a16="http://schemas.microsoft.com/office/drawing/2014/main" id="{AF1E5E62-9EB9-408E-AE53-A04A4C811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A picture containing text, horse-drawn vehicle&#10;&#10;Description automatically generated">
            <a:extLst>
              <a:ext uri="{FF2B5EF4-FFF2-40B4-BE49-F238E27FC236}">
                <a16:creationId xmlns:a16="http://schemas.microsoft.com/office/drawing/2014/main" id="{E74B22ED-36DE-4397-873C-824CFFB3A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831" y="2768367"/>
            <a:ext cx="2918714" cy="977769"/>
          </a:xfrm>
          <a:prstGeom prst="rect">
            <a:avLst/>
          </a:prstGeom>
        </p:spPr>
      </p:pic>
      <p:sp>
        <p:nvSpPr>
          <p:cNvPr id="14" name="Freeform 7">
            <a:extLst>
              <a:ext uri="{FF2B5EF4-FFF2-40B4-BE49-F238E27FC236}">
                <a16:creationId xmlns:a16="http://schemas.microsoft.com/office/drawing/2014/main" id="{9C5704B2-7C5B-4738-AF0D-4A2756A6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3319"/>
            <a:ext cx="5925190"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6">
            <a:extLst>
              <a:ext uri="{FF2B5EF4-FFF2-40B4-BE49-F238E27FC236}">
                <a16:creationId xmlns:a16="http://schemas.microsoft.com/office/drawing/2014/main" id="{DFB36DC4-A410-4DF1-8453-1D85743F5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7092887" cy="2174681"/>
          </a:xfrm>
          <a:custGeom>
            <a:avLst/>
            <a:gdLst>
              <a:gd name="connsiteX0" fmla="*/ 0 w 7092887"/>
              <a:gd name="connsiteY0" fmla="*/ 0 h 2174681"/>
              <a:gd name="connsiteX1" fmla="*/ 7092887 w 7092887"/>
              <a:gd name="connsiteY1" fmla="*/ 0 h 2174681"/>
              <a:gd name="connsiteX2" fmla="*/ 6085725 w 7092887"/>
              <a:gd name="connsiteY2" fmla="*/ 2174681 h 2174681"/>
              <a:gd name="connsiteX3" fmla="*/ 1524000 w 7092887"/>
              <a:gd name="connsiteY3" fmla="*/ 2174681 h 2174681"/>
              <a:gd name="connsiteX4" fmla="*/ 1200418 w 7092887"/>
              <a:gd name="connsiteY4" fmla="*/ 2174681 h 2174681"/>
              <a:gd name="connsiteX5" fmla="*/ 0 w 7092887"/>
              <a:gd name="connsiteY5"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2887" h="2174681">
                <a:moveTo>
                  <a:pt x="0" y="0"/>
                </a:moveTo>
                <a:lnTo>
                  <a:pt x="7092887" y="0"/>
                </a:lnTo>
                <a:lnTo>
                  <a:pt x="6085725" y="2174681"/>
                </a:lnTo>
                <a:lnTo>
                  <a:pt x="1524000" y="2174681"/>
                </a:lnTo>
                <a:lnTo>
                  <a:pt x="1200418" y="2174681"/>
                </a:lnTo>
                <a:lnTo>
                  <a:pt x="0" y="2174681"/>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B2B2B2"/>
              </a:solidFill>
            </a:endParaRPr>
          </a:p>
        </p:txBody>
      </p:sp>
      <p:sp>
        <p:nvSpPr>
          <p:cNvPr id="2" name="TextBox 1">
            <a:extLst>
              <a:ext uri="{FF2B5EF4-FFF2-40B4-BE49-F238E27FC236}">
                <a16:creationId xmlns:a16="http://schemas.microsoft.com/office/drawing/2014/main" id="{2D54F531-BC70-4E0B-BE17-8EF03151DFDE}"/>
              </a:ext>
            </a:extLst>
          </p:cNvPr>
          <p:cNvSpPr txBox="1"/>
          <p:nvPr/>
        </p:nvSpPr>
        <p:spPr>
          <a:xfrm flipH="1">
            <a:off x="142229" y="6189785"/>
            <a:ext cx="9500215" cy="369332"/>
          </a:xfrm>
          <a:prstGeom prst="rect">
            <a:avLst/>
          </a:prstGeom>
          <a:noFill/>
        </p:spPr>
        <p:txBody>
          <a:bodyPr wrap="square" rtlCol="0">
            <a:spAutoFit/>
          </a:bodyPr>
          <a:lstStyle/>
          <a:p>
            <a:r>
              <a:rPr lang="en-US" b="1" dirty="0"/>
              <a:t>Shirley Marquardt, RRP President</a:t>
            </a:r>
          </a:p>
        </p:txBody>
      </p:sp>
    </p:spTree>
    <p:extLst>
      <p:ext uri="{BB962C8B-B14F-4D97-AF65-F5344CB8AC3E}">
        <p14:creationId xmlns:p14="http://schemas.microsoft.com/office/powerpoint/2010/main" val="894949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picture containing text, horse-drawn vehicle&#10;&#10;Description automatically generated">
            <a:extLst>
              <a:ext uri="{FF2B5EF4-FFF2-40B4-BE49-F238E27FC236}">
                <a16:creationId xmlns:a16="http://schemas.microsoft.com/office/drawing/2014/main" id="{A4AA98C0-6920-4761-B2C9-7B583C1D7D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15823" y="123599"/>
            <a:ext cx="2074791" cy="695055"/>
          </a:xfrm>
        </p:spPr>
      </p:pic>
      <p:sp>
        <p:nvSpPr>
          <p:cNvPr id="6" name="TextBox 5">
            <a:extLst>
              <a:ext uri="{FF2B5EF4-FFF2-40B4-BE49-F238E27FC236}">
                <a16:creationId xmlns:a16="http://schemas.microsoft.com/office/drawing/2014/main" id="{A4285F30-E904-45FD-9BFD-E7CCE2809C4B}"/>
              </a:ext>
            </a:extLst>
          </p:cNvPr>
          <p:cNvSpPr txBox="1"/>
          <p:nvPr/>
        </p:nvSpPr>
        <p:spPr>
          <a:xfrm>
            <a:off x="2266672" y="958674"/>
            <a:ext cx="6373091" cy="584775"/>
          </a:xfrm>
          <a:prstGeom prst="rect">
            <a:avLst/>
          </a:prstGeom>
          <a:solidFill>
            <a:srgbClr val="FFC000"/>
          </a:solidFill>
        </p:spPr>
        <p:txBody>
          <a:bodyPr wrap="square" rtlCol="0">
            <a:spAutoFit/>
          </a:bodyPr>
          <a:lstStyle/>
          <a:p>
            <a:r>
              <a:rPr lang="en-US" sz="3200" dirty="0">
                <a:latin typeface="Arial Black" panose="020B0A04020102020204" pitchFamily="34" charset="0"/>
              </a:rPr>
              <a:t>ACCOMPLISHMENTS (2022)</a:t>
            </a:r>
          </a:p>
        </p:txBody>
      </p:sp>
      <p:sp>
        <p:nvSpPr>
          <p:cNvPr id="8" name="TextBox 7">
            <a:extLst>
              <a:ext uri="{FF2B5EF4-FFF2-40B4-BE49-F238E27FC236}">
                <a16:creationId xmlns:a16="http://schemas.microsoft.com/office/drawing/2014/main" id="{2E3D7F12-0EF0-4B85-AE9E-B1A7F81ABEFC}"/>
              </a:ext>
            </a:extLst>
          </p:cNvPr>
          <p:cNvSpPr txBox="1"/>
          <p:nvPr/>
        </p:nvSpPr>
        <p:spPr>
          <a:xfrm>
            <a:off x="623592" y="1888260"/>
            <a:ext cx="9659249" cy="8956298"/>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Black" panose="020B0A04020102020204" pitchFamily="34" charset="0"/>
              </a:rPr>
              <a:t>Project Fund Growth ($48,068 to $58,227 )</a:t>
            </a:r>
          </a:p>
          <a:p>
            <a:pPr marL="342900" indent="-342900">
              <a:buFont typeface="Arial" panose="020B0604020202020204" pitchFamily="34" charset="0"/>
              <a:buChar char="•"/>
            </a:pPr>
            <a:endParaRPr lang="en-US" sz="2400" dirty="0">
              <a:latin typeface="Arial Black" panose="020B0A04020102020204" pitchFamily="34" charset="0"/>
            </a:endParaRPr>
          </a:p>
          <a:p>
            <a:pPr marL="342900" indent="-342900">
              <a:buFont typeface="Arial" panose="020B0604020202020204" pitchFamily="34" charset="0"/>
              <a:buChar char="•"/>
            </a:pPr>
            <a:r>
              <a:rPr lang="en-US" sz="2400" dirty="0">
                <a:latin typeface="Arial Black" panose="020B0A04020102020204" pitchFamily="34" charset="0"/>
              </a:rPr>
              <a:t>City Funds Historic Preservation Projects</a:t>
            </a:r>
          </a:p>
          <a:p>
            <a:pPr lvl="1"/>
            <a:r>
              <a:rPr lang="en-US" sz="2400" dirty="0">
                <a:latin typeface="Arial Black" panose="020B0A04020102020204" pitchFamily="34" charset="0"/>
              </a:rPr>
              <a:t>  - Annual:   3% HOT Funds</a:t>
            </a:r>
          </a:p>
          <a:p>
            <a:pPr lvl="1"/>
            <a:r>
              <a:rPr lang="en-US" sz="2400" dirty="0">
                <a:latin typeface="Arial Black" panose="020B0A04020102020204" pitchFamily="34" charset="0"/>
              </a:rPr>
              <a:t>  - One-time:   $300,000 HOT Funds   </a:t>
            </a:r>
          </a:p>
          <a:p>
            <a:pPr lvl="1"/>
            <a:endParaRPr lang="en-US" sz="2400" dirty="0">
              <a:latin typeface="Arial Black" panose="020B0A04020102020204" pitchFamily="34" charset="0"/>
            </a:endParaRPr>
          </a:p>
          <a:p>
            <a:pPr marL="342900" indent="-342900">
              <a:buFont typeface="Arial" panose="020B0604020202020204" pitchFamily="34" charset="0"/>
              <a:buChar char="•"/>
            </a:pPr>
            <a:r>
              <a:rPr lang="en-US" sz="2400" dirty="0">
                <a:latin typeface="Arial Black" panose="020B0A04020102020204" pitchFamily="34" charset="0"/>
              </a:rPr>
              <a:t>Historic Preservation Month</a:t>
            </a:r>
          </a:p>
          <a:p>
            <a:r>
              <a:rPr lang="en-US" sz="2400" dirty="0">
                <a:latin typeface="Arial Black" panose="020B0A04020102020204" pitchFamily="34" charset="0"/>
              </a:rPr>
              <a:t>       Speaker - Art Displays – Artifact Display</a:t>
            </a:r>
          </a:p>
          <a:p>
            <a:r>
              <a:rPr lang="en-US" sz="2400" dirty="0">
                <a:latin typeface="Arial Black" panose="020B0A04020102020204" pitchFamily="34" charset="0"/>
              </a:rPr>
              <a:t> </a:t>
            </a:r>
          </a:p>
          <a:p>
            <a:pPr marL="342900" indent="-342900">
              <a:buFont typeface="Arial" panose="020B0604020202020204" pitchFamily="34" charset="0"/>
              <a:buChar char="•"/>
            </a:pPr>
            <a:r>
              <a:rPr lang="en-US" sz="2400" dirty="0">
                <a:latin typeface="Arial Black" panose="020B0A04020102020204" pitchFamily="34" charset="0"/>
              </a:rPr>
              <a:t>Kenney Fort Visibility Project </a:t>
            </a:r>
          </a:p>
          <a:p>
            <a:r>
              <a:rPr lang="en-US" sz="2400" dirty="0">
                <a:latin typeface="Arial Black" panose="020B0A04020102020204" pitchFamily="34" charset="0"/>
              </a:rPr>
              <a:t>   (Kenney Fort Lunch &amp; Learn)</a:t>
            </a:r>
          </a:p>
          <a:p>
            <a:endParaRPr lang="en-US" sz="2400" dirty="0">
              <a:latin typeface="Arial Black" panose="020B0A04020102020204" pitchFamily="34" charset="0"/>
            </a:endParaRPr>
          </a:p>
          <a:p>
            <a:pPr marL="342900" indent="-342900">
              <a:buFont typeface="Arial" panose="020B0604020202020204" pitchFamily="34" charset="0"/>
              <a:buChar char="•"/>
            </a:pPr>
            <a:r>
              <a:rPr lang="en-US" sz="2400" dirty="0">
                <a:latin typeface="Arial Black" panose="020B0A04020102020204" pitchFamily="34" charset="0"/>
              </a:rPr>
              <a:t>Round Rock History Throw Project</a:t>
            </a:r>
          </a:p>
          <a:p>
            <a:r>
              <a:rPr lang="en-US" sz="2400" dirty="0">
                <a:latin typeface="Arial Black" panose="020B0A04020102020204" pitchFamily="34" charset="0"/>
              </a:rPr>
              <a:t> </a:t>
            </a:r>
          </a:p>
          <a:p>
            <a:pPr marL="342900" indent="-342900">
              <a:buFont typeface="Arial" panose="020B0604020202020204" pitchFamily="34" charset="0"/>
              <a:buChar char="•"/>
            </a:pPr>
            <a:r>
              <a:rPr lang="en-US" sz="2400" dirty="0">
                <a:latin typeface="Arial Black" panose="020B0A04020102020204" pitchFamily="34" charset="0"/>
              </a:rPr>
              <a:t>Local Legend nominations</a:t>
            </a:r>
          </a:p>
          <a:p>
            <a:r>
              <a:rPr lang="en-US" sz="2400" dirty="0">
                <a:latin typeface="Arial Black" panose="020B0A04020102020204" pitchFamily="34" charset="0"/>
              </a:rPr>
              <a:t>       Anna Palm selected as Local Legend</a:t>
            </a:r>
          </a:p>
          <a:p>
            <a:r>
              <a:rPr lang="en-US" sz="2400" dirty="0">
                <a:latin typeface="Arial Black" panose="020B0A04020102020204" pitchFamily="34" charset="0"/>
              </a:rPr>
              <a:t>       J. W. Wilbarger nominated as Local Legend</a:t>
            </a:r>
          </a:p>
          <a:p>
            <a:pPr marL="342900" indent="-342900">
              <a:buFont typeface="Arial" panose="020B0604020202020204" pitchFamily="34" charset="0"/>
              <a:buChar char="•"/>
            </a:pPr>
            <a:endParaRPr lang="en-US" sz="2400" dirty="0">
              <a:latin typeface="Arial Black" panose="020B0A04020102020204" pitchFamily="34" charset="0"/>
            </a:endParaRPr>
          </a:p>
          <a:p>
            <a:pPr marL="342900" indent="-342900">
              <a:buFont typeface="Arial" panose="020B0604020202020204" pitchFamily="34" charset="0"/>
              <a:buChar char="•"/>
            </a:pPr>
            <a:r>
              <a:rPr lang="en-US" sz="2400" dirty="0">
                <a:latin typeface="Arial Black" panose="020B0A04020102020204" pitchFamily="34" charset="0"/>
              </a:rPr>
              <a:t>RRP Newsletters (Dec, Jun, Sep, Dec)</a:t>
            </a:r>
          </a:p>
          <a:p>
            <a:pPr marL="342900" indent="-342900">
              <a:buFont typeface="Arial" panose="020B0604020202020204" pitchFamily="34" charset="0"/>
              <a:buChar char="•"/>
            </a:pPr>
            <a:endParaRPr lang="en-US" sz="2400" dirty="0">
              <a:latin typeface="Arial Black" panose="020B0A04020102020204" pitchFamily="34" charset="0"/>
            </a:endParaRPr>
          </a:p>
          <a:p>
            <a:pPr marL="342900" indent="-342900">
              <a:buFont typeface="Arial" panose="020B0604020202020204" pitchFamily="34" charset="0"/>
              <a:buChar char="•"/>
            </a:pPr>
            <a:r>
              <a:rPr lang="en-US" sz="2400" dirty="0">
                <a:latin typeface="Arial Black" panose="020B0A04020102020204" pitchFamily="34" charset="0"/>
              </a:rPr>
              <a:t>Partnered in development of</a:t>
            </a:r>
          </a:p>
          <a:p>
            <a:r>
              <a:rPr lang="en-US" sz="2400" dirty="0">
                <a:latin typeface="Arial Black" panose="020B0A04020102020204" pitchFamily="34" charset="0"/>
              </a:rPr>
              <a:t>      Downtown Historic District Guide   </a:t>
            </a:r>
          </a:p>
          <a:p>
            <a:pPr marL="342900" indent="-342900">
              <a:buFont typeface="Arial" panose="020B0604020202020204" pitchFamily="34" charset="0"/>
              <a:buChar char="•"/>
            </a:pPr>
            <a:endParaRPr lang="en-US" sz="2400" dirty="0">
              <a:latin typeface="Arial Black" panose="020B0A04020102020204" pitchFamily="34" charset="0"/>
            </a:endParaRPr>
          </a:p>
          <a:p>
            <a:r>
              <a:rPr lang="en-US" sz="2400" dirty="0"/>
              <a:t> </a:t>
            </a:r>
          </a:p>
        </p:txBody>
      </p:sp>
      <p:pic>
        <p:nvPicPr>
          <p:cNvPr id="10" name="Picture 9" descr="A picture containing building&#10;&#10;Description automatically generated">
            <a:extLst>
              <a:ext uri="{FF2B5EF4-FFF2-40B4-BE49-F238E27FC236}">
                <a16:creationId xmlns:a16="http://schemas.microsoft.com/office/drawing/2014/main" id="{1DF342AE-E5F7-43D7-9927-3F730AEA4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8896" y="4086195"/>
            <a:ext cx="3420322" cy="2280214"/>
          </a:xfrm>
          <a:prstGeom prst="rect">
            <a:avLst/>
          </a:prstGeom>
          <a:ln w="76200">
            <a:solidFill>
              <a:schemeClr val="accent2"/>
            </a:solidFill>
          </a:ln>
        </p:spPr>
      </p:pic>
    </p:spTree>
    <p:extLst>
      <p:ext uri="{BB962C8B-B14F-4D97-AF65-F5344CB8AC3E}">
        <p14:creationId xmlns:p14="http://schemas.microsoft.com/office/powerpoint/2010/main" val="16123702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2797</TotalTime>
  <Words>5283</Words>
  <Application>Microsoft Office PowerPoint</Application>
  <PresentationFormat>Widescreen</PresentationFormat>
  <Paragraphs>1137</Paragraphs>
  <Slides>64</Slides>
  <Notes>64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64</vt:i4>
      </vt:variant>
    </vt:vector>
  </HeadingPairs>
  <TitlesOfParts>
    <vt:vector size="73" baseType="lpstr">
      <vt:lpstr>Arial</vt:lpstr>
      <vt:lpstr>Arial Black</vt:lpstr>
      <vt:lpstr>Arial Rounded MT Bold</vt:lpstr>
      <vt:lpstr>Brandon Grotesque Bold</vt:lpstr>
      <vt:lpstr>Calibri</vt:lpstr>
      <vt:lpstr>Calibri Light</vt:lpstr>
      <vt:lpstr>Helvetica Neue Medium</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CITY OF ROUND ROCK  PRESERVATION PROGRAM UPDATE</vt:lpstr>
      <vt:lpstr>City Preservation Program Context:</vt:lpstr>
      <vt:lpstr>City Preservation Program:</vt:lpstr>
      <vt:lpstr>City Preservation Program:</vt:lpstr>
      <vt:lpstr>PowerPoint Presentation</vt:lpstr>
      <vt:lpstr>About Round Rock 2030</vt:lpstr>
      <vt:lpstr>Plan Awards</vt:lpstr>
      <vt:lpstr>Round Rock 2030 Vision</vt:lpstr>
      <vt:lpstr>Round Rock 2030  - Implementation Historic Preservation</vt:lpstr>
      <vt:lpstr>PowerPoint Presentation</vt:lpstr>
      <vt:lpstr>Upcoming City Preservation Program Projects:</vt:lpstr>
      <vt:lpstr>Scheduled Partnering with RRP: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Marquardt-Tynan, Shirley [AUTOSOL/DX/AUS]</dc:creator>
  <cp:lastModifiedBy>Shirley Marquardt</cp:lastModifiedBy>
  <cp:revision>136</cp:revision>
  <cp:lastPrinted>2022-02-08T20:10:03Z</cp:lastPrinted>
  <dcterms:created xsi:type="dcterms:W3CDTF">2021-02-10T02:17:08Z</dcterms:created>
  <dcterms:modified xsi:type="dcterms:W3CDTF">2023-07-26T01:22:04Z</dcterms:modified>
</cp:coreProperties>
</file>